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6"/>
  </p:notesMasterIdLst>
  <p:sldIdLst>
    <p:sldId id="275" r:id="rId2"/>
    <p:sldId id="274" r:id="rId3"/>
    <p:sldId id="257" r:id="rId4"/>
    <p:sldId id="262" r:id="rId5"/>
    <p:sldId id="260" r:id="rId6"/>
    <p:sldId id="265" r:id="rId7"/>
    <p:sldId id="259" r:id="rId8"/>
    <p:sldId id="276" r:id="rId9"/>
    <p:sldId id="258" r:id="rId10"/>
    <p:sldId id="266" r:id="rId11"/>
    <p:sldId id="268" r:id="rId12"/>
    <p:sldId id="269" r:id="rId13"/>
    <p:sldId id="270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9840" autoAdjust="0"/>
  </p:normalViewPr>
  <p:slideViewPr>
    <p:cSldViewPr snapToGrid="0">
      <p:cViewPr>
        <p:scale>
          <a:sx n="111" d="100"/>
          <a:sy n="111" d="100"/>
        </p:scale>
        <p:origin x="-141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88F03-1E43-4392-8109-BD08AD119057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3E902-3B1B-4457-9290-02F49B251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681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3E902-3B1B-4457-9290-02F49B251F7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64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3E902-3B1B-4457-9290-02F49B251F7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802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3E902-3B1B-4457-9290-02F49B251F7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327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0943-AD49-45BF-8867-008DDBA39A16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D4A-5F1F-4E50-ADD2-053BA297F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75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0943-AD49-45BF-8867-008DDBA39A16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D4A-5F1F-4E50-ADD2-053BA297F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0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0943-AD49-45BF-8867-008DDBA39A16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D4A-5F1F-4E50-ADD2-053BA297F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63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0943-AD49-45BF-8867-008DDBA39A16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D4A-5F1F-4E50-ADD2-053BA297F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652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0943-AD49-45BF-8867-008DDBA39A16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D4A-5F1F-4E50-ADD2-053BA297F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9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0943-AD49-45BF-8867-008DDBA39A16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D4A-5F1F-4E50-ADD2-053BA297F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63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0943-AD49-45BF-8867-008DDBA39A16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D4A-5F1F-4E50-ADD2-053BA297F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9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0943-AD49-45BF-8867-008DDBA39A16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D4A-5F1F-4E50-ADD2-053BA297F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081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0943-AD49-45BF-8867-008DDBA39A16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D4A-5F1F-4E50-ADD2-053BA297F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03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0943-AD49-45BF-8867-008DDBA39A16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D4A-5F1F-4E50-ADD2-053BA297F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99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0943-AD49-45BF-8867-008DDBA39A16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96D4A-5F1F-4E50-ADD2-053BA297F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47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E0943-AD49-45BF-8867-008DDBA39A16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96D4A-5F1F-4E50-ADD2-053BA297F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93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00942" y="5306067"/>
            <a:ext cx="4861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Учитель математики ГБОУ СОШ №291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Гарбар Елена Викторовна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Учитель </a:t>
            </a:r>
            <a:r>
              <a:rPr lang="ru-RU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технологии </a:t>
            </a: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ГБОУ СОШ №291</a:t>
            </a:r>
          </a:p>
          <a:p>
            <a:pPr lvl="0"/>
            <a:r>
              <a:rPr lang="ru-RU" dirty="0" err="1" smtClean="0">
                <a:solidFill>
                  <a:prstClr val="black"/>
                </a:solidFill>
                <a:latin typeface="Bookman Old Style" panose="02050604050505020204" pitchFamily="18" charset="0"/>
              </a:rPr>
              <a:t>Арташина</a:t>
            </a:r>
            <a:r>
              <a:rPr lang="ru-RU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 Анна Анатольевна</a:t>
            </a:r>
            <a:endParaRPr lang="ru-RU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3708" y="667512"/>
            <a:ext cx="92445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Занятие внеурочной деятельности в 9 классе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endParaRPr lang="ru-RU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Финансовая грамотность: </a:t>
            </a:r>
          </a:p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актуально вчера и сегодня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95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657A48E-FAE4-4072-A77A-A6390ACEB6B2}"/>
              </a:ext>
            </a:extLst>
          </p:cNvPr>
          <p:cNvSpPr txBox="1"/>
          <p:nvPr/>
        </p:nvSpPr>
        <p:spPr>
          <a:xfrm>
            <a:off x="527075" y="114120"/>
            <a:ext cx="11664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Рассчитать сумму затрат на приготовление определённого блюда.</a:t>
            </a:r>
            <a:endParaRPr lang="ru-RU" sz="2800" b="1" dirty="0"/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="" xmlns:a16="http://schemas.microsoft.com/office/drawing/2014/main" id="{B97D1BE2-48C3-450C-92A5-01165422A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699152"/>
              </p:ext>
            </p:extLst>
          </p:nvPr>
        </p:nvGraphicFramePr>
        <p:xfrm>
          <a:off x="335436" y="1482992"/>
          <a:ext cx="5587739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7079">
                  <a:extLst>
                    <a:ext uri="{9D8B030D-6E8A-4147-A177-3AD203B41FA5}">
                      <a16:colId xmlns="" xmlns:a16="http://schemas.microsoft.com/office/drawing/2014/main" val="1244579948"/>
                    </a:ext>
                  </a:extLst>
                </a:gridCol>
                <a:gridCol w="1857079">
                  <a:extLst>
                    <a:ext uri="{9D8B030D-6E8A-4147-A177-3AD203B41FA5}">
                      <a16:colId xmlns="" xmlns:a16="http://schemas.microsoft.com/office/drawing/2014/main" val="1543240673"/>
                    </a:ext>
                  </a:extLst>
                </a:gridCol>
                <a:gridCol w="2243581">
                  <a:extLst>
                    <a:ext uri="{9D8B030D-6E8A-4147-A177-3AD203B41FA5}">
                      <a16:colId xmlns="" xmlns:a16="http://schemas.microsoft.com/office/drawing/2014/main" val="27926894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Ингредиенты </a:t>
                      </a:r>
                      <a:endParaRPr lang="ru-RU" sz="18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 продуктов</a:t>
                      </a:r>
                      <a:endParaRPr lang="ru-RU" sz="18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Цена в рублях за кг</a:t>
                      </a:r>
                      <a:endParaRPr lang="ru-RU" sz="18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09520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стерлядь</a:t>
                      </a:r>
                      <a:endParaRPr lang="ru-RU" sz="2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 гр</a:t>
                      </a:r>
                      <a:endParaRPr lang="ru-RU" sz="2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2200</a:t>
                      </a:r>
                      <a:endParaRPr lang="ru-RU" sz="2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60058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картофель</a:t>
                      </a:r>
                      <a:endParaRPr lang="ru-RU" sz="2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гр</a:t>
                      </a:r>
                      <a:endParaRPr lang="ru-RU" sz="2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2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5433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лук</a:t>
                      </a:r>
                      <a:endParaRPr lang="ru-RU" sz="2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 гр</a:t>
                      </a:r>
                      <a:endParaRPr lang="ru-RU" sz="2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2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5723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морковь</a:t>
                      </a:r>
                      <a:endParaRPr lang="ru-RU" sz="2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гр</a:t>
                      </a:r>
                      <a:endParaRPr lang="ru-RU" sz="2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2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64202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приправы</a:t>
                      </a:r>
                      <a:endParaRPr lang="ru-RU" sz="2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20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</a:t>
                      </a:r>
                      <a:endParaRPr lang="ru-RU" sz="2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2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90318271"/>
                  </a:ext>
                </a:extLst>
              </a:tr>
            </a:tbl>
          </a:graphicData>
        </a:graphic>
      </p:graphicFrame>
      <p:graphicFrame>
        <p:nvGraphicFramePr>
          <p:cNvPr id="14" name="Таблица 12">
            <a:extLst>
              <a:ext uri="{FF2B5EF4-FFF2-40B4-BE49-F238E27FC236}">
                <a16:creationId xmlns="" xmlns:a16="http://schemas.microsoft.com/office/drawing/2014/main" id="{9618EFE3-839E-4795-8C4A-DBE408A85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273907"/>
              </p:ext>
            </p:extLst>
          </p:nvPr>
        </p:nvGraphicFramePr>
        <p:xfrm>
          <a:off x="321193" y="4408966"/>
          <a:ext cx="5269583" cy="20454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3629">
                  <a:extLst>
                    <a:ext uri="{9D8B030D-6E8A-4147-A177-3AD203B41FA5}">
                      <a16:colId xmlns="" xmlns:a16="http://schemas.microsoft.com/office/drawing/2014/main" val="1244579948"/>
                    </a:ext>
                  </a:extLst>
                </a:gridCol>
                <a:gridCol w="1285880">
                  <a:extLst>
                    <a:ext uri="{9D8B030D-6E8A-4147-A177-3AD203B41FA5}">
                      <a16:colId xmlns="" xmlns:a16="http://schemas.microsoft.com/office/drawing/2014/main" val="1543240673"/>
                    </a:ext>
                  </a:extLst>
                </a:gridCol>
                <a:gridCol w="1560074">
                  <a:extLst>
                    <a:ext uri="{9D8B030D-6E8A-4147-A177-3AD203B41FA5}">
                      <a16:colId xmlns="" xmlns:a16="http://schemas.microsoft.com/office/drawing/2014/main" val="2792689448"/>
                    </a:ext>
                  </a:extLst>
                </a:gridCol>
              </a:tblGrid>
              <a:tr h="5629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Ингредиенты </a:t>
                      </a:r>
                      <a:endParaRPr lang="ru-RU" sz="18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 продуктов</a:t>
                      </a:r>
                      <a:endParaRPr lang="ru-RU" sz="18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Цена в рублях за кг</a:t>
                      </a:r>
                      <a:endParaRPr lang="ru-RU" sz="18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09520332"/>
                  </a:ext>
                </a:extLst>
              </a:tr>
              <a:tr h="3646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вырезка говяжья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 гр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60058371"/>
                  </a:ext>
                </a:extLst>
              </a:tr>
              <a:tr h="3646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Масло растительное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гр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54332358"/>
                  </a:ext>
                </a:extLst>
              </a:tr>
              <a:tr h="3646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приправы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гр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57232465"/>
                  </a:ext>
                </a:extLst>
              </a:tr>
              <a:tr h="3646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гарнир картофель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кг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64202817"/>
                  </a:ext>
                </a:extLst>
              </a:tr>
            </a:tbl>
          </a:graphicData>
        </a:graphic>
      </p:graphicFrame>
      <p:graphicFrame>
        <p:nvGraphicFramePr>
          <p:cNvPr id="15" name="Таблица 12">
            <a:extLst>
              <a:ext uri="{FF2B5EF4-FFF2-40B4-BE49-F238E27FC236}">
                <a16:creationId xmlns="" xmlns:a16="http://schemas.microsoft.com/office/drawing/2014/main" id="{EE0AD9F7-7888-4442-BC7D-BC6D392E8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782365"/>
              </p:ext>
            </p:extLst>
          </p:nvPr>
        </p:nvGraphicFramePr>
        <p:xfrm>
          <a:off x="5893862" y="4408966"/>
          <a:ext cx="5981306" cy="20454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5567">
                  <a:extLst>
                    <a:ext uri="{9D8B030D-6E8A-4147-A177-3AD203B41FA5}">
                      <a16:colId xmlns="" xmlns:a16="http://schemas.microsoft.com/office/drawing/2014/main" val="1244579948"/>
                    </a:ext>
                  </a:extLst>
                </a:gridCol>
                <a:gridCol w="1249769">
                  <a:extLst>
                    <a:ext uri="{9D8B030D-6E8A-4147-A177-3AD203B41FA5}">
                      <a16:colId xmlns="" xmlns:a16="http://schemas.microsoft.com/office/drawing/2014/main" val="1543240673"/>
                    </a:ext>
                  </a:extLst>
                </a:gridCol>
                <a:gridCol w="2375970">
                  <a:extLst>
                    <a:ext uri="{9D8B030D-6E8A-4147-A177-3AD203B41FA5}">
                      <a16:colId xmlns="" xmlns:a16="http://schemas.microsoft.com/office/drawing/2014/main" val="2792689448"/>
                    </a:ext>
                  </a:extLst>
                </a:gridCol>
              </a:tblGrid>
              <a:tr h="5629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Ингредиенты </a:t>
                      </a:r>
                      <a:endParaRPr lang="ru-RU" sz="18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 продуктов</a:t>
                      </a:r>
                      <a:endParaRPr lang="ru-RU" sz="18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Цена в рублях за упаковку</a:t>
                      </a:r>
                      <a:endParaRPr lang="ru-RU" sz="18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09520332"/>
                  </a:ext>
                </a:extLst>
              </a:tr>
              <a:tr h="3646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сливки</a:t>
                      </a:r>
                      <a:endParaRPr lang="ru-RU" sz="1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 мл</a:t>
                      </a:r>
                      <a:endParaRPr lang="ru-RU" sz="1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 (объём 500 мл)</a:t>
                      </a:r>
                      <a:endParaRPr lang="ru-RU" sz="1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60058371"/>
                  </a:ext>
                </a:extLst>
              </a:tr>
              <a:tr h="3646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желатин</a:t>
                      </a:r>
                      <a:endParaRPr lang="ru-RU" sz="1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гр</a:t>
                      </a:r>
                      <a:endParaRPr lang="ru-RU" sz="1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(упаковка 10 </a:t>
                      </a:r>
                      <a:r>
                        <a:rPr lang="ru-RU" sz="16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</a:t>
                      </a: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54332358"/>
                  </a:ext>
                </a:extLst>
              </a:tr>
              <a:tr h="3646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сахар</a:t>
                      </a:r>
                      <a:endParaRPr lang="ru-RU" sz="1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гр</a:t>
                      </a:r>
                      <a:endParaRPr lang="ru-RU" sz="1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(упаковка 1кг)</a:t>
                      </a:r>
                      <a:endParaRPr lang="ru-RU" sz="1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57232465"/>
                  </a:ext>
                </a:extLst>
              </a:tr>
              <a:tr h="3646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ванильный сахар</a:t>
                      </a:r>
                      <a:endParaRPr lang="ru-RU" sz="1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гр</a:t>
                      </a:r>
                      <a:endParaRPr lang="ru-RU" sz="1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(упаковка 12 </a:t>
                      </a:r>
                      <a:r>
                        <a:rPr lang="ru-RU" sz="16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</a:t>
                      </a: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6420281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68B9FC-1027-4441-A96B-F3D72768E0CE}"/>
              </a:ext>
            </a:extLst>
          </p:cNvPr>
          <p:cNvSpPr txBox="1"/>
          <p:nvPr/>
        </p:nvSpPr>
        <p:spPr>
          <a:xfrm>
            <a:off x="306123" y="875500"/>
            <a:ext cx="2966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приготовления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ухи.</a:t>
            </a:r>
            <a:endParaRPr lang="ru-RU" b="1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4DC2F3D-B702-40D9-9990-28B45F30A47E}"/>
              </a:ext>
            </a:extLst>
          </p:cNvPr>
          <p:cNvSpPr txBox="1"/>
          <p:nvPr/>
        </p:nvSpPr>
        <p:spPr>
          <a:xfrm>
            <a:off x="306123" y="3873833"/>
            <a:ext cx="5284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Для приготовления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бифштекса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картофелем.</a:t>
            </a:r>
            <a:endParaRPr lang="ru-RU" b="1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AFB86E8-E652-475F-9736-F9650AD5C3B8}"/>
              </a:ext>
            </a:extLst>
          </p:cNvPr>
          <p:cNvSpPr txBox="1"/>
          <p:nvPr/>
        </p:nvSpPr>
        <p:spPr>
          <a:xfrm>
            <a:off x="5893862" y="3873833"/>
            <a:ext cx="3514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приготовления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бланманже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799" y="673434"/>
            <a:ext cx="5625431" cy="3164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42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E4D5006-2C30-4407-910B-25B445F1593C}"/>
              </a:ext>
            </a:extLst>
          </p:cNvPr>
          <p:cNvSpPr txBox="1"/>
          <p:nvPr/>
        </p:nvSpPr>
        <p:spPr>
          <a:xfrm>
            <a:off x="399318" y="439191"/>
            <a:ext cx="5460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Вот мой Онегин на свободе;</a:t>
            </a:r>
          </a:p>
          <a:p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Острижен по последней моде;</a:t>
            </a:r>
          </a:p>
          <a:p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 </a:t>
            </a:r>
            <a:r>
              <a:rPr lang="ru-RU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dandy</a:t>
            </a:r>
            <a:r>
              <a:rPr lang="ru-RU" sz="2800" b="1" dirty="0">
                <a:solidFill>
                  <a:srgbClr val="483D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[</a:t>
            </a:r>
            <a:r>
              <a:rPr lang="ru-RU" sz="2800" b="1" dirty="0" err="1">
                <a:solidFill>
                  <a:srgbClr val="483D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Dandy</a:t>
            </a:r>
            <a:r>
              <a:rPr lang="ru-RU" sz="2800" b="1" dirty="0">
                <a:solidFill>
                  <a:srgbClr val="483D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франт.]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лондонский одет —</a:t>
            </a:r>
          </a:p>
          <a:p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наконец увидел свет…»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C5E128A-BE6A-4BA6-BC42-812A8A17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644" y="195863"/>
            <a:ext cx="4559689" cy="569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6CDA035-29B8-4F9B-B94D-8A8558CF54ED}"/>
              </a:ext>
            </a:extLst>
          </p:cNvPr>
          <p:cNvSpPr txBox="1"/>
          <p:nvPr/>
        </p:nvSpPr>
        <p:spPr>
          <a:xfrm>
            <a:off x="6607293" y="6085299"/>
            <a:ext cx="4962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Тимошенко «Пушкин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Онегин на набережной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Невы».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2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A31C2BE-B381-4AC9-BB7C-F64422C39975}"/>
              </a:ext>
            </a:extLst>
          </p:cNvPr>
          <p:cNvSpPr txBox="1"/>
          <p:nvPr/>
        </p:nvSpPr>
        <p:spPr>
          <a:xfrm>
            <a:off x="337875" y="559804"/>
            <a:ext cx="736233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визита на бал Онегину нужен был фрак.</a:t>
            </a:r>
          </a:p>
          <a:p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Он мог взять его на прокат на 2 дня за 8 рублей в сутки. </a:t>
            </a:r>
          </a:p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Мог сшить на заказ в ателье за 25 рублей. в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Купить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магазине за 21 рубль. 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Выберите 5 достоинств и 5 недостатков каждого варианта.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4A3B6AD-60A9-4604-8EDF-9A5EAC8AE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589" y="461119"/>
            <a:ext cx="3710934" cy="604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0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33FA1E-4D56-4B55-B334-F741865A6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48" y="589547"/>
            <a:ext cx="4961021" cy="511342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трудно…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смог…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 узнать, что…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выполнял задания…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приобрел…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научился…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получилось …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удивило…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 мне для жизни…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захотелось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069" y="3620001"/>
            <a:ext cx="57150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1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71161" y="324854"/>
            <a:ext cx="4630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работу!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«Приятель добрый». Глава I, строфа II. «Евгений Онегин». А. С. Пушкин. Иллюстрация. Из серии иллюстраций к изданию: Пушкин А.С. Евгений Онегин. Краткий комментарий. – Москва: Проспект, 2023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4" r="200"/>
          <a:stretch/>
        </p:blipFill>
        <p:spPr bwMode="auto">
          <a:xfrm>
            <a:off x="1704163" y="1540041"/>
            <a:ext cx="8964148" cy="4860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2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92" y="3051687"/>
            <a:ext cx="2201137" cy="317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310" y="3295874"/>
            <a:ext cx="3073550" cy="2927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441" y="3332307"/>
            <a:ext cx="5490102" cy="2891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92" y="328309"/>
            <a:ext cx="3232942" cy="222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185977" y="508040"/>
            <a:ext cx="4610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Внемлите истине полезной:</a:t>
            </a:r>
          </a:p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Наш век — торгаш; в сей век железный</a:t>
            </a:r>
          </a:p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Без денег и свободы нет.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21871" t="6920" r="23952" b="10886"/>
          <a:stretch/>
        </p:blipFill>
        <p:spPr>
          <a:xfrm>
            <a:off x="9236492" y="324279"/>
            <a:ext cx="1861551" cy="2824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906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243011" y="539812"/>
            <a:ext cx="484872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«Не мысля гордый свет забавить,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Вниманье дружбы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возлюбя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Хотел бы я тебе представить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Залог достойнее тебя…»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14" y="281938"/>
            <a:ext cx="6811633" cy="466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931568" y="5297130"/>
            <a:ext cx="5677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 Сергеевич </a:t>
            </a: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Пушкин</a:t>
            </a:r>
          </a:p>
          <a:p>
            <a:pPr algn="r"/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Евгений Онегин</a:t>
            </a: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1830 год</a:t>
            </a:r>
            <a:endParaRPr lang="ru-RU" sz="32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05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F258A1F-93CE-4CC7-8A6B-E88248562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008" y="0"/>
            <a:ext cx="9991551" cy="4958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6CD58A-E112-4C1A-8A25-1E974B8208C0}"/>
              </a:ext>
            </a:extLst>
          </p:cNvPr>
          <p:cNvSpPr txBox="1"/>
          <p:nvPr/>
        </p:nvSpPr>
        <p:spPr>
          <a:xfrm>
            <a:off x="356499" y="383917"/>
            <a:ext cx="557646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 И был глубокой эконом,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есть умел судить о том,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государство богатеет,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чем живет, и почему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нужно золота ему,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простой продукт имеет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…»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92728" y="5497976"/>
            <a:ext cx="94217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думаете что составляет основной доход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государства?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1871" t="6920" r="23952" b="10886"/>
          <a:stretch/>
        </p:blipFill>
        <p:spPr>
          <a:xfrm>
            <a:off x="356500" y="3761960"/>
            <a:ext cx="1861551" cy="2824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17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A8007DA-1EEA-45B1-AADD-D22335A37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1148" b="19608"/>
          <a:stretch/>
        </p:blipFill>
        <p:spPr>
          <a:xfrm>
            <a:off x="650839" y="1706179"/>
            <a:ext cx="11276034" cy="3659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3C37226-DE37-4F9C-89F6-3F4A1D223973}"/>
              </a:ext>
            </a:extLst>
          </p:cNvPr>
          <p:cNvSpPr txBox="1"/>
          <p:nvPr/>
        </p:nvSpPr>
        <p:spPr>
          <a:xfrm>
            <a:off x="963891" y="238797"/>
            <a:ext cx="106499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таблице приведены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сословия и их характеристики,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которые были в России в 19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веке. Сопоставьте их.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9365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0F5B676-F96E-4683-A23C-C35A0AB9D868}"/>
              </a:ext>
            </a:extLst>
          </p:cNvPr>
          <p:cNvSpPr txBox="1"/>
          <p:nvPr/>
        </p:nvSpPr>
        <p:spPr>
          <a:xfrm>
            <a:off x="662006" y="686573"/>
            <a:ext cx="6171929" cy="2221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«….Служив отлично благородно,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Долгами жил его отец,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Давал три бала ежегодно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промотался наконец…»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3AB07DA-A752-49A2-8BC7-815833F9B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753" y="267539"/>
            <a:ext cx="4916044" cy="5257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7E298B9-DEC2-4011-AF4F-C647A1781B3B}"/>
              </a:ext>
            </a:extLst>
          </p:cNvPr>
          <p:cNvSpPr txBox="1"/>
          <p:nvPr/>
        </p:nvSpPr>
        <p:spPr>
          <a:xfrm>
            <a:off x="6965753" y="5825012"/>
            <a:ext cx="5174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 А. </a:t>
            </a:r>
            <a:r>
              <a:rPr lang="ru-RU" sz="1600" b="0" i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Белюкин</a:t>
            </a:r>
            <a:r>
              <a:rPr lang="ru-RU" sz="1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«Бал»</a:t>
            </a:r>
          </a:p>
          <a:p>
            <a:r>
              <a:rPr lang="ru-RU" sz="16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 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поэме А. С. Пушкина «Евгений Онегин»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D614FCD-CBDA-4848-BAAA-D1C673FCEFA2}"/>
              </a:ext>
            </a:extLst>
          </p:cNvPr>
          <p:cNvSpPr txBox="1"/>
          <p:nvPr/>
        </p:nvSpPr>
        <p:spPr>
          <a:xfrm>
            <a:off x="1535853" y="3448720"/>
            <a:ext cx="5298082" cy="2961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считаете, что 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привести к банкротству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Что 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же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делать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когда человек не рассчитал свои возможности и денег на необходимые расходы нет? 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1871" t="6920" r="23952" b="10886"/>
          <a:stretch/>
        </p:blipFill>
        <p:spPr>
          <a:xfrm>
            <a:off x="207379" y="4594300"/>
            <a:ext cx="1196656" cy="1815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196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7091C7A-43ED-422E-B372-23D4CD290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49" y="185773"/>
            <a:ext cx="7916781" cy="524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832" y="0"/>
            <a:ext cx="2934768" cy="3061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682" y="2807563"/>
            <a:ext cx="6051885" cy="40020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01779" y="4331535"/>
            <a:ext cx="4559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«…Отец понять его не мог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земли отдавал в залог»</a:t>
            </a:r>
          </a:p>
        </p:txBody>
      </p:sp>
    </p:spTree>
    <p:extLst>
      <p:ext uri="{BB962C8B-B14F-4D97-AF65-F5344CB8AC3E}">
        <p14:creationId xmlns:p14="http://schemas.microsoft.com/office/powerpoint/2010/main" val="276115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389" y="0"/>
            <a:ext cx="585008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Отец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Евгения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Онегина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взял в банке кредит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размере 25000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 под 5,5% годовых.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896" y="2899710"/>
            <a:ext cx="5850085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Рассчитайте,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 сумму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должен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вернуть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год.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563" y="305934"/>
            <a:ext cx="5622362" cy="418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016684" y="4801551"/>
            <a:ext cx="387824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Норман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Роквелл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«Мечтающий бухгалтер»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B01CC2-D9AF-40EC-BB43-35B13A957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92" y="1397936"/>
            <a:ext cx="3487462" cy="25123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3AAFA97-662C-408B-B4D3-2BDB0767C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179" y="1383022"/>
            <a:ext cx="3369656" cy="25272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18F52AE-3B57-4111-A37F-832E1FE69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2260" y="1395835"/>
            <a:ext cx="3350459" cy="2514428"/>
          </a:xfrm>
          <a:prstGeom prst="rect">
            <a:avLst/>
          </a:prstGeom>
        </p:spPr>
      </p:pic>
      <p:graphicFrame>
        <p:nvGraphicFramePr>
          <p:cNvPr id="7" name="Таблица 7">
            <a:extLst>
              <a:ext uri="{FF2B5EF4-FFF2-40B4-BE49-F238E27FC236}">
                <a16:creationId xmlns="" xmlns:a16="http://schemas.microsoft.com/office/drawing/2014/main" id="{E29EF4F8-C435-45F0-8092-710ED9F6C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560266"/>
              </p:ext>
            </p:extLst>
          </p:nvPr>
        </p:nvGraphicFramePr>
        <p:xfrm>
          <a:off x="685800" y="4031361"/>
          <a:ext cx="11216919" cy="27432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766148">
                  <a:extLst>
                    <a:ext uri="{9D8B030D-6E8A-4147-A177-3AD203B41FA5}">
                      <a16:colId xmlns="" xmlns:a16="http://schemas.microsoft.com/office/drawing/2014/main" val="3420409430"/>
                    </a:ext>
                  </a:extLst>
                </a:gridCol>
                <a:gridCol w="3919659">
                  <a:extLst>
                    <a:ext uri="{9D8B030D-6E8A-4147-A177-3AD203B41FA5}">
                      <a16:colId xmlns="" xmlns:a16="http://schemas.microsoft.com/office/drawing/2014/main" val="354010325"/>
                    </a:ext>
                  </a:extLst>
                </a:gridCol>
                <a:gridCol w="3531112">
                  <a:extLst>
                    <a:ext uri="{9D8B030D-6E8A-4147-A177-3AD203B41FA5}">
                      <a16:colId xmlns="" xmlns:a16="http://schemas.microsoft.com/office/drawing/2014/main" val="4178245328"/>
                    </a:ext>
                  </a:extLst>
                </a:gridCol>
              </a:tblGrid>
              <a:tr h="248688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первое </a:t>
                      </a:r>
                      <a:r>
                        <a:rPr lang="ru-RU" sz="2000" b="1" i="1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Уха из стерляди»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Москва Онегина встречает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Своей спесивой суетой,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Своими девами прельщает,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Стерляжьей потчует ухой…»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второе </a:t>
                      </a:r>
                      <a:r>
                        <a:rPr lang="ru-RU" sz="2000" b="1" i="1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1" i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Бифштекс с картофелем» </a:t>
                      </a:r>
                      <a:endParaRPr lang="ru-RU" sz="2000" b="1" i="1" u="sng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Затем, что не всегда же мог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Beef-stеаks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страсбургский пирог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Шампанской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обливать бутылкой…» 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десерт </a:t>
                      </a: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1" i="1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Бланманже</a:t>
                      </a:r>
                      <a:endParaRPr lang="ru-RU" sz="1800" b="1" i="1" u="sng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«…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 вот в бутылке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засмоленной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жаркИм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бланманже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…»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3739252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9947117-6D0D-4B11-87DE-3E9C9010D8D2}"/>
              </a:ext>
            </a:extLst>
          </p:cNvPr>
          <p:cNvSpPr txBox="1"/>
          <p:nvPr/>
        </p:nvSpPr>
        <p:spPr>
          <a:xfrm>
            <a:off x="515636" y="120086"/>
            <a:ext cx="11189861" cy="106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свой день рождения Соня пригласила пять своих подруг. Для праздничного стола она решила приготовить блюда, которые встретились ей в произведении А.С. Пушкина и вызвали особый интерес.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03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533</Words>
  <Application>Microsoft Office PowerPoint</Application>
  <PresentationFormat>Произвольный</PresentationFormat>
  <Paragraphs>122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 было трудно… я смог… было интересно узнать, что… я выполнял задания… я приобрел… я научился… у меня получилось … меня удивило… урок дал мне для жизни… мне захотелось…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 давиденкова</dc:creator>
  <cp:lastModifiedBy>Юлия Барладян</cp:lastModifiedBy>
  <cp:revision>50</cp:revision>
  <dcterms:created xsi:type="dcterms:W3CDTF">2024-11-24T16:36:06Z</dcterms:created>
  <dcterms:modified xsi:type="dcterms:W3CDTF">2025-05-21T08:54:43Z</dcterms:modified>
</cp:coreProperties>
</file>