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7"/>
  </p:handoutMasterIdLst>
  <p:sldIdLst>
    <p:sldId id="260" r:id="rId2"/>
    <p:sldId id="263" r:id="rId3"/>
    <p:sldId id="266" r:id="rId4"/>
    <p:sldId id="271" r:id="rId5"/>
    <p:sldId id="290" r:id="rId6"/>
    <p:sldId id="272" r:id="rId7"/>
    <p:sldId id="279" r:id="rId8"/>
    <p:sldId id="277" r:id="rId9"/>
    <p:sldId id="278" r:id="rId10"/>
    <p:sldId id="267" r:id="rId11"/>
    <p:sldId id="274" r:id="rId12"/>
    <p:sldId id="273" r:id="rId13"/>
    <p:sldId id="289" r:id="rId14"/>
    <p:sldId id="285" r:id="rId15"/>
    <p:sldId id="264" r:id="rId16"/>
    <p:sldId id="265" r:id="rId17"/>
    <p:sldId id="275" r:id="rId18"/>
    <p:sldId id="283" r:id="rId19"/>
    <p:sldId id="284" r:id="rId20"/>
    <p:sldId id="288" r:id="rId21"/>
    <p:sldId id="270" r:id="rId22"/>
    <p:sldId id="257" r:id="rId23"/>
    <p:sldId id="259" r:id="rId24"/>
    <p:sldId id="261" r:id="rId25"/>
    <p:sldId id="262" r:id="rId26"/>
  </p:sldIdLst>
  <p:sldSz cx="9144000" cy="6858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14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&#1053;&#1072;&#1079;&#1085;&#1072;&#1095;&#1077;&#1085;&#1080;&#1077;%20&#1085;&#1072;%20&#1101;&#1082;&#1079;&#1072;&#1084;&#1077;&#1085;&#1099;%20&#1087;&#1086;%20&#1076;&#1085;&#1103;&#1084;%20&#1087;&#1088;&#1086;&#1074;&#1077;&#1076;&#1077;&#1085;&#1080;&#1103;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1.xml"/><Relationship Id="rId4" Type="http://schemas.openxmlformats.org/officeDocument/2006/relationships/oleObject" Target="file:///C:\Users\t.lopatchenkova\Desktop\&#1088;&#1091;&#1089;&#1089;&#1082;&#1080;&#1081;%20&#1103;&#1079;&#1099;&#1082;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_____Microsoft_Excel3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_____Microsoft_Excel4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Sheet1!$B$6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Sheet1!$A$7:$A$18</c:f>
              <c:strCache>
                <c:ptCount val="12"/>
                <c:pt idx="0">
                  <c:v> Английский язык</c:v>
                </c:pt>
                <c:pt idx="1">
                  <c:v>Биология </c:v>
                </c:pt>
                <c:pt idx="2">
                  <c:v> География</c:v>
                </c:pt>
                <c:pt idx="3">
                  <c:v> Информатика и ИКТ </c:v>
                </c:pt>
                <c:pt idx="4">
                  <c:v> История </c:v>
                </c:pt>
                <c:pt idx="5">
                  <c:v>Литература </c:v>
                </c:pt>
                <c:pt idx="6">
                  <c:v>Математика </c:v>
                </c:pt>
                <c:pt idx="7">
                  <c:v>Обществознание </c:v>
                </c:pt>
                <c:pt idx="8">
                  <c:v> Русский язык </c:v>
                </c:pt>
                <c:pt idx="9">
                  <c:v> Физика</c:v>
                </c:pt>
                <c:pt idx="10">
                  <c:v>Химия </c:v>
                </c:pt>
                <c:pt idx="11">
                  <c:v>Всего обучающихся</c:v>
                </c:pt>
              </c:strCache>
            </c:strRef>
          </c:cat>
          <c:val>
            <c:numRef>
              <c:f>Sheet1!$B$7:$B$18</c:f>
              <c:numCache>
                <c:formatCode>General</c:formatCode>
                <c:ptCount val="12"/>
              </c:numCache>
            </c:numRef>
          </c:val>
        </c:ser>
        <c:ser>
          <c:idx val="1"/>
          <c:order val="1"/>
          <c:tx>
            <c:strRef>
              <c:f>Sheet1!$C$6</c:f>
              <c:strCache>
                <c:ptCount val="1"/>
                <c:pt idx="0">
                  <c:v>Количество учащихся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Sheet1!$A$7:$A$18</c:f>
              <c:strCache>
                <c:ptCount val="12"/>
                <c:pt idx="0">
                  <c:v> Английский язык</c:v>
                </c:pt>
                <c:pt idx="1">
                  <c:v>Биология </c:v>
                </c:pt>
                <c:pt idx="2">
                  <c:v> География</c:v>
                </c:pt>
                <c:pt idx="3">
                  <c:v> Информатика и ИКТ </c:v>
                </c:pt>
                <c:pt idx="4">
                  <c:v> История </c:v>
                </c:pt>
                <c:pt idx="5">
                  <c:v>Литература </c:v>
                </c:pt>
                <c:pt idx="6">
                  <c:v>Математика </c:v>
                </c:pt>
                <c:pt idx="7">
                  <c:v>Обществознание </c:v>
                </c:pt>
                <c:pt idx="8">
                  <c:v> Русский язык </c:v>
                </c:pt>
                <c:pt idx="9">
                  <c:v> Физика</c:v>
                </c:pt>
                <c:pt idx="10">
                  <c:v>Химия </c:v>
                </c:pt>
                <c:pt idx="11">
                  <c:v>Всего обучающихся</c:v>
                </c:pt>
              </c:strCache>
            </c:strRef>
          </c:cat>
          <c:val>
            <c:numRef>
              <c:f>Sheet1!$C$7:$C$18</c:f>
              <c:numCache>
                <c:formatCode>General</c:formatCode>
                <c:ptCount val="12"/>
                <c:pt idx="0">
                  <c:v>13</c:v>
                </c:pt>
                <c:pt idx="1">
                  <c:v>35</c:v>
                </c:pt>
                <c:pt idx="2">
                  <c:v>161</c:v>
                </c:pt>
                <c:pt idx="3">
                  <c:v>72</c:v>
                </c:pt>
                <c:pt idx="4">
                  <c:v>4</c:v>
                </c:pt>
                <c:pt idx="5">
                  <c:v>3</c:v>
                </c:pt>
                <c:pt idx="6">
                  <c:v>218</c:v>
                </c:pt>
                <c:pt idx="7">
                  <c:v>90</c:v>
                </c:pt>
                <c:pt idx="8">
                  <c:v>218</c:v>
                </c:pt>
                <c:pt idx="9">
                  <c:v>21</c:v>
                </c:pt>
                <c:pt idx="10">
                  <c:v>15</c:v>
                </c:pt>
                <c:pt idx="11">
                  <c:v>218</c:v>
                </c:pt>
              </c:numCache>
            </c:numRef>
          </c:val>
        </c:ser>
        <c:ser>
          <c:idx val="2"/>
          <c:order val="2"/>
          <c:tx>
            <c:strRef>
              <c:f>Sheet1!$D$6</c:f>
              <c:strCache>
                <c:ptCount val="1"/>
                <c:pt idx="0">
                  <c:v>ОВЗ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Sheet1!$A$7:$A$18</c:f>
              <c:strCache>
                <c:ptCount val="12"/>
                <c:pt idx="0">
                  <c:v> Английский язык</c:v>
                </c:pt>
                <c:pt idx="1">
                  <c:v>Биология </c:v>
                </c:pt>
                <c:pt idx="2">
                  <c:v> География</c:v>
                </c:pt>
                <c:pt idx="3">
                  <c:v> Информатика и ИКТ </c:v>
                </c:pt>
                <c:pt idx="4">
                  <c:v> История </c:v>
                </c:pt>
                <c:pt idx="5">
                  <c:v>Литература </c:v>
                </c:pt>
                <c:pt idx="6">
                  <c:v>Математика </c:v>
                </c:pt>
                <c:pt idx="7">
                  <c:v>Обществознание </c:v>
                </c:pt>
                <c:pt idx="8">
                  <c:v> Русский язык </c:v>
                </c:pt>
                <c:pt idx="9">
                  <c:v> Физика</c:v>
                </c:pt>
                <c:pt idx="10">
                  <c:v>Химия </c:v>
                </c:pt>
                <c:pt idx="11">
                  <c:v>Всего обучающихся</c:v>
                </c:pt>
              </c:strCache>
            </c:strRef>
          </c:cat>
          <c:val>
            <c:numRef>
              <c:f>Sheet1!$D$7:$D$18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11</c:v>
                </c:pt>
                <c:pt idx="7">
                  <c:v>0</c:v>
                </c:pt>
                <c:pt idx="8">
                  <c:v>11</c:v>
                </c:pt>
                <c:pt idx="9">
                  <c:v>0</c:v>
                </c:pt>
                <c:pt idx="10">
                  <c:v>0</c:v>
                </c:pt>
                <c:pt idx="11">
                  <c:v>11</c:v>
                </c:pt>
              </c:numCache>
            </c:numRef>
          </c:val>
        </c:ser>
        <c:ser>
          <c:idx val="3"/>
          <c:order val="3"/>
          <c:tx>
            <c:strRef>
              <c:f>Sheet1!$E$6</c:f>
              <c:strCache>
                <c:ptCount val="1"/>
                <c:pt idx="0">
                  <c:v>9а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Sheet1!$A$7:$A$18</c:f>
              <c:strCache>
                <c:ptCount val="12"/>
                <c:pt idx="0">
                  <c:v> Английский язык</c:v>
                </c:pt>
                <c:pt idx="1">
                  <c:v>Биология </c:v>
                </c:pt>
                <c:pt idx="2">
                  <c:v> География</c:v>
                </c:pt>
                <c:pt idx="3">
                  <c:v> Информатика и ИКТ </c:v>
                </c:pt>
                <c:pt idx="4">
                  <c:v> История </c:v>
                </c:pt>
                <c:pt idx="5">
                  <c:v>Литература </c:v>
                </c:pt>
                <c:pt idx="6">
                  <c:v>Математика </c:v>
                </c:pt>
                <c:pt idx="7">
                  <c:v>Обществознание </c:v>
                </c:pt>
                <c:pt idx="8">
                  <c:v> Русский язык </c:v>
                </c:pt>
                <c:pt idx="9">
                  <c:v> Физика</c:v>
                </c:pt>
                <c:pt idx="10">
                  <c:v>Химия </c:v>
                </c:pt>
                <c:pt idx="11">
                  <c:v>Всего обучающихся</c:v>
                </c:pt>
              </c:strCache>
            </c:strRef>
          </c:cat>
          <c:val>
            <c:numRef>
              <c:f>Sheet1!$E$7:$E$18</c:f>
              <c:numCache>
                <c:formatCode>General</c:formatCode>
                <c:ptCount val="12"/>
                <c:pt idx="0">
                  <c:v>3</c:v>
                </c:pt>
                <c:pt idx="1">
                  <c:v>9</c:v>
                </c:pt>
                <c:pt idx="2">
                  <c:v>17</c:v>
                </c:pt>
                <c:pt idx="3">
                  <c:v>11</c:v>
                </c:pt>
                <c:pt idx="4">
                  <c:v>0</c:v>
                </c:pt>
                <c:pt idx="5">
                  <c:v>0</c:v>
                </c:pt>
                <c:pt idx="6">
                  <c:v>29</c:v>
                </c:pt>
                <c:pt idx="7">
                  <c:v>6</c:v>
                </c:pt>
                <c:pt idx="8">
                  <c:v>29</c:v>
                </c:pt>
                <c:pt idx="9">
                  <c:v>7</c:v>
                </c:pt>
                <c:pt idx="10">
                  <c:v>5</c:v>
                </c:pt>
                <c:pt idx="11">
                  <c:v>29</c:v>
                </c:pt>
              </c:numCache>
            </c:numRef>
          </c:val>
        </c:ser>
        <c:ser>
          <c:idx val="4"/>
          <c:order val="4"/>
          <c:tx>
            <c:strRef>
              <c:f>Sheet1!$F$6</c:f>
              <c:strCache>
                <c:ptCount val="1"/>
                <c:pt idx="0">
                  <c:v>9б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Sheet1!$A$7:$A$18</c:f>
              <c:strCache>
                <c:ptCount val="12"/>
                <c:pt idx="0">
                  <c:v> Английский язык</c:v>
                </c:pt>
                <c:pt idx="1">
                  <c:v>Биология </c:v>
                </c:pt>
                <c:pt idx="2">
                  <c:v> География</c:v>
                </c:pt>
                <c:pt idx="3">
                  <c:v> Информатика и ИКТ </c:v>
                </c:pt>
                <c:pt idx="4">
                  <c:v> История </c:v>
                </c:pt>
                <c:pt idx="5">
                  <c:v>Литература </c:v>
                </c:pt>
                <c:pt idx="6">
                  <c:v>Математика </c:v>
                </c:pt>
                <c:pt idx="7">
                  <c:v>Обществознание </c:v>
                </c:pt>
                <c:pt idx="8">
                  <c:v> Русский язык </c:v>
                </c:pt>
                <c:pt idx="9">
                  <c:v> Физика</c:v>
                </c:pt>
                <c:pt idx="10">
                  <c:v>Химия </c:v>
                </c:pt>
                <c:pt idx="11">
                  <c:v>Всего обучающихся</c:v>
                </c:pt>
              </c:strCache>
            </c:strRef>
          </c:cat>
          <c:val>
            <c:numRef>
              <c:f>Sheet1!$F$7:$F$18</c:f>
              <c:numCache>
                <c:formatCode>General</c:formatCode>
                <c:ptCount val="12"/>
                <c:pt idx="0">
                  <c:v>3</c:v>
                </c:pt>
                <c:pt idx="1">
                  <c:v>4</c:v>
                </c:pt>
                <c:pt idx="2">
                  <c:v>18</c:v>
                </c:pt>
                <c:pt idx="3">
                  <c:v>11</c:v>
                </c:pt>
                <c:pt idx="4">
                  <c:v>0</c:v>
                </c:pt>
                <c:pt idx="5">
                  <c:v>0</c:v>
                </c:pt>
                <c:pt idx="6">
                  <c:v>25</c:v>
                </c:pt>
                <c:pt idx="7">
                  <c:v>9</c:v>
                </c:pt>
                <c:pt idx="8">
                  <c:v>25</c:v>
                </c:pt>
                <c:pt idx="9">
                  <c:v>2</c:v>
                </c:pt>
                <c:pt idx="10">
                  <c:v>3</c:v>
                </c:pt>
                <c:pt idx="11">
                  <c:v>25</c:v>
                </c:pt>
              </c:numCache>
            </c:numRef>
          </c:val>
        </c:ser>
        <c:ser>
          <c:idx val="5"/>
          <c:order val="5"/>
          <c:tx>
            <c:strRef>
              <c:f>Sheet1!$G$6</c:f>
              <c:strCache>
                <c:ptCount val="1"/>
                <c:pt idx="0">
                  <c:v>9в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Sheet1!$A$7:$A$18</c:f>
              <c:strCache>
                <c:ptCount val="12"/>
                <c:pt idx="0">
                  <c:v> Английский язык</c:v>
                </c:pt>
                <c:pt idx="1">
                  <c:v>Биология </c:v>
                </c:pt>
                <c:pt idx="2">
                  <c:v> География</c:v>
                </c:pt>
                <c:pt idx="3">
                  <c:v> Информатика и ИКТ </c:v>
                </c:pt>
                <c:pt idx="4">
                  <c:v> История </c:v>
                </c:pt>
                <c:pt idx="5">
                  <c:v>Литература </c:v>
                </c:pt>
                <c:pt idx="6">
                  <c:v>Математика </c:v>
                </c:pt>
                <c:pt idx="7">
                  <c:v>Обществознание </c:v>
                </c:pt>
                <c:pt idx="8">
                  <c:v> Русский язык </c:v>
                </c:pt>
                <c:pt idx="9">
                  <c:v> Физика</c:v>
                </c:pt>
                <c:pt idx="10">
                  <c:v>Химия </c:v>
                </c:pt>
                <c:pt idx="11">
                  <c:v>Всего обучающихся</c:v>
                </c:pt>
              </c:strCache>
            </c:strRef>
          </c:cat>
          <c:val>
            <c:numRef>
              <c:f>Sheet1!$G$7:$G$18</c:f>
              <c:numCache>
                <c:formatCode>General</c:formatCode>
                <c:ptCount val="12"/>
                <c:pt idx="0">
                  <c:v>4</c:v>
                </c:pt>
                <c:pt idx="1">
                  <c:v>4</c:v>
                </c:pt>
                <c:pt idx="2">
                  <c:v>19</c:v>
                </c:pt>
                <c:pt idx="3">
                  <c:v>13</c:v>
                </c:pt>
                <c:pt idx="4">
                  <c:v>1</c:v>
                </c:pt>
                <c:pt idx="5">
                  <c:v>1</c:v>
                </c:pt>
                <c:pt idx="6">
                  <c:v>29</c:v>
                </c:pt>
                <c:pt idx="7">
                  <c:v>6</c:v>
                </c:pt>
                <c:pt idx="8">
                  <c:v>29</c:v>
                </c:pt>
                <c:pt idx="9">
                  <c:v>7</c:v>
                </c:pt>
                <c:pt idx="10">
                  <c:v>3</c:v>
                </c:pt>
                <c:pt idx="11">
                  <c:v>29</c:v>
                </c:pt>
              </c:numCache>
            </c:numRef>
          </c:val>
        </c:ser>
        <c:ser>
          <c:idx val="6"/>
          <c:order val="6"/>
          <c:tx>
            <c:strRef>
              <c:f>Sheet1!$H$6</c:f>
              <c:strCache>
                <c:ptCount val="1"/>
                <c:pt idx="0">
                  <c:v>9г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Sheet1!$A$7:$A$18</c:f>
              <c:strCache>
                <c:ptCount val="12"/>
                <c:pt idx="0">
                  <c:v> Английский язык</c:v>
                </c:pt>
                <c:pt idx="1">
                  <c:v>Биология </c:v>
                </c:pt>
                <c:pt idx="2">
                  <c:v> География</c:v>
                </c:pt>
                <c:pt idx="3">
                  <c:v> Информатика и ИКТ </c:v>
                </c:pt>
                <c:pt idx="4">
                  <c:v> История </c:v>
                </c:pt>
                <c:pt idx="5">
                  <c:v>Литература </c:v>
                </c:pt>
                <c:pt idx="6">
                  <c:v>Математика </c:v>
                </c:pt>
                <c:pt idx="7">
                  <c:v>Обществознание </c:v>
                </c:pt>
                <c:pt idx="8">
                  <c:v> Русский язык </c:v>
                </c:pt>
                <c:pt idx="9">
                  <c:v> Физика</c:v>
                </c:pt>
                <c:pt idx="10">
                  <c:v>Химия </c:v>
                </c:pt>
                <c:pt idx="11">
                  <c:v>Всего обучающихся</c:v>
                </c:pt>
              </c:strCache>
            </c:strRef>
          </c:cat>
          <c:val>
            <c:numRef>
              <c:f>Sheet1!$H$7:$H$18</c:f>
              <c:numCache>
                <c:formatCode>General</c:formatCode>
                <c:ptCount val="12"/>
                <c:pt idx="0">
                  <c:v>1</c:v>
                </c:pt>
                <c:pt idx="1">
                  <c:v>4</c:v>
                </c:pt>
                <c:pt idx="2">
                  <c:v>26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28</c:v>
                </c:pt>
                <c:pt idx="7">
                  <c:v>19</c:v>
                </c:pt>
                <c:pt idx="8">
                  <c:v>28</c:v>
                </c:pt>
                <c:pt idx="9">
                  <c:v>1</c:v>
                </c:pt>
                <c:pt idx="10">
                  <c:v>2</c:v>
                </c:pt>
                <c:pt idx="11">
                  <c:v>28</c:v>
                </c:pt>
              </c:numCache>
            </c:numRef>
          </c:val>
        </c:ser>
        <c:ser>
          <c:idx val="7"/>
          <c:order val="7"/>
          <c:tx>
            <c:strRef>
              <c:f>Sheet1!$I$6</c:f>
              <c:strCache>
                <c:ptCount val="1"/>
                <c:pt idx="0">
                  <c:v>9д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Sheet1!$A$7:$A$18</c:f>
              <c:strCache>
                <c:ptCount val="12"/>
                <c:pt idx="0">
                  <c:v> Английский язык</c:v>
                </c:pt>
                <c:pt idx="1">
                  <c:v>Биология </c:v>
                </c:pt>
                <c:pt idx="2">
                  <c:v> География</c:v>
                </c:pt>
                <c:pt idx="3">
                  <c:v> Информатика и ИКТ </c:v>
                </c:pt>
                <c:pt idx="4">
                  <c:v> История </c:v>
                </c:pt>
                <c:pt idx="5">
                  <c:v>Литература </c:v>
                </c:pt>
                <c:pt idx="6">
                  <c:v>Математика </c:v>
                </c:pt>
                <c:pt idx="7">
                  <c:v>Обществознание </c:v>
                </c:pt>
                <c:pt idx="8">
                  <c:v> Русский язык </c:v>
                </c:pt>
                <c:pt idx="9">
                  <c:v> Физика</c:v>
                </c:pt>
                <c:pt idx="10">
                  <c:v>Химия </c:v>
                </c:pt>
                <c:pt idx="11">
                  <c:v>Всего обучающихся</c:v>
                </c:pt>
              </c:strCache>
            </c:strRef>
          </c:cat>
          <c:val>
            <c:numRef>
              <c:f>Sheet1!$I$7:$I$18</c:f>
              <c:numCache>
                <c:formatCode>General</c:formatCode>
                <c:ptCount val="12"/>
                <c:pt idx="0">
                  <c:v>1</c:v>
                </c:pt>
                <c:pt idx="1">
                  <c:v>4</c:v>
                </c:pt>
                <c:pt idx="2">
                  <c:v>19</c:v>
                </c:pt>
                <c:pt idx="3">
                  <c:v>4</c:v>
                </c:pt>
                <c:pt idx="4">
                  <c:v>1</c:v>
                </c:pt>
                <c:pt idx="5">
                  <c:v>0</c:v>
                </c:pt>
                <c:pt idx="6">
                  <c:v>22</c:v>
                </c:pt>
                <c:pt idx="7">
                  <c:v>14</c:v>
                </c:pt>
                <c:pt idx="8">
                  <c:v>22</c:v>
                </c:pt>
                <c:pt idx="9">
                  <c:v>0</c:v>
                </c:pt>
                <c:pt idx="10">
                  <c:v>1</c:v>
                </c:pt>
                <c:pt idx="11">
                  <c:v>22</c:v>
                </c:pt>
              </c:numCache>
            </c:numRef>
          </c:val>
        </c:ser>
        <c:ser>
          <c:idx val="8"/>
          <c:order val="8"/>
          <c:tx>
            <c:strRef>
              <c:f>Sheet1!$J$6</c:f>
              <c:strCache>
                <c:ptCount val="1"/>
                <c:pt idx="0">
                  <c:v>9е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Sheet1!$A$7:$A$18</c:f>
              <c:strCache>
                <c:ptCount val="12"/>
                <c:pt idx="0">
                  <c:v> Английский язык</c:v>
                </c:pt>
                <c:pt idx="1">
                  <c:v>Биология </c:v>
                </c:pt>
                <c:pt idx="2">
                  <c:v> География</c:v>
                </c:pt>
                <c:pt idx="3">
                  <c:v> Информатика и ИКТ </c:v>
                </c:pt>
                <c:pt idx="4">
                  <c:v> История </c:v>
                </c:pt>
                <c:pt idx="5">
                  <c:v>Литература </c:v>
                </c:pt>
                <c:pt idx="6">
                  <c:v>Математика </c:v>
                </c:pt>
                <c:pt idx="7">
                  <c:v>Обществознание </c:v>
                </c:pt>
                <c:pt idx="8">
                  <c:v> Русский язык </c:v>
                </c:pt>
                <c:pt idx="9">
                  <c:v> Физика</c:v>
                </c:pt>
                <c:pt idx="10">
                  <c:v>Химия </c:v>
                </c:pt>
                <c:pt idx="11">
                  <c:v>Всего обучающихся</c:v>
                </c:pt>
              </c:strCache>
            </c:strRef>
          </c:cat>
          <c:val>
            <c:numRef>
              <c:f>Sheet1!$J$7:$J$18</c:f>
              <c:numCache>
                <c:formatCode>General</c:formatCode>
                <c:ptCount val="12"/>
                <c:pt idx="0">
                  <c:v>0</c:v>
                </c:pt>
                <c:pt idx="1">
                  <c:v>1</c:v>
                </c:pt>
                <c:pt idx="2">
                  <c:v>18</c:v>
                </c:pt>
                <c:pt idx="3">
                  <c:v>11</c:v>
                </c:pt>
                <c:pt idx="4">
                  <c:v>0</c:v>
                </c:pt>
                <c:pt idx="5">
                  <c:v>0</c:v>
                </c:pt>
                <c:pt idx="6">
                  <c:v>21</c:v>
                </c:pt>
                <c:pt idx="7">
                  <c:v>10</c:v>
                </c:pt>
                <c:pt idx="8">
                  <c:v>21</c:v>
                </c:pt>
                <c:pt idx="9">
                  <c:v>1</c:v>
                </c:pt>
                <c:pt idx="10">
                  <c:v>1</c:v>
                </c:pt>
                <c:pt idx="11">
                  <c:v>21</c:v>
                </c:pt>
              </c:numCache>
            </c:numRef>
          </c:val>
        </c:ser>
        <c:ser>
          <c:idx val="9"/>
          <c:order val="9"/>
          <c:tx>
            <c:strRef>
              <c:f>Sheet1!$K$6</c:f>
              <c:strCache>
                <c:ptCount val="1"/>
                <c:pt idx="0">
                  <c:v>9з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Sheet1!$A$7:$A$18</c:f>
              <c:strCache>
                <c:ptCount val="12"/>
                <c:pt idx="0">
                  <c:v> Английский язык</c:v>
                </c:pt>
                <c:pt idx="1">
                  <c:v>Биология </c:v>
                </c:pt>
                <c:pt idx="2">
                  <c:v> География</c:v>
                </c:pt>
                <c:pt idx="3">
                  <c:v> Информатика и ИКТ </c:v>
                </c:pt>
                <c:pt idx="4">
                  <c:v> История </c:v>
                </c:pt>
                <c:pt idx="5">
                  <c:v>Литература </c:v>
                </c:pt>
                <c:pt idx="6">
                  <c:v>Математика </c:v>
                </c:pt>
                <c:pt idx="7">
                  <c:v>Обществознание </c:v>
                </c:pt>
                <c:pt idx="8">
                  <c:v> Русский язык </c:v>
                </c:pt>
                <c:pt idx="9">
                  <c:v> Физика</c:v>
                </c:pt>
                <c:pt idx="10">
                  <c:v>Химия </c:v>
                </c:pt>
                <c:pt idx="11">
                  <c:v>Всего обучающихся</c:v>
                </c:pt>
              </c:strCache>
            </c:strRef>
          </c:cat>
          <c:val>
            <c:numRef>
              <c:f>Sheet1!$K$7:$K$18</c:f>
              <c:numCache>
                <c:formatCode>General</c:formatCode>
                <c:ptCount val="12"/>
                <c:pt idx="0">
                  <c:v>1</c:v>
                </c:pt>
                <c:pt idx="1">
                  <c:v>4</c:v>
                </c:pt>
                <c:pt idx="2">
                  <c:v>22</c:v>
                </c:pt>
                <c:pt idx="3">
                  <c:v>5</c:v>
                </c:pt>
                <c:pt idx="4">
                  <c:v>1</c:v>
                </c:pt>
                <c:pt idx="5">
                  <c:v>0</c:v>
                </c:pt>
                <c:pt idx="6">
                  <c:v>27</c:v>
                </c:pt>
                <c:pt idx="7">
                  <c:v>19</c:v>
                </c:pt>
                <c:pt idx="8">
                  <c:v>27</c:v>
                </c:pt>
                <c:pt idx="9">
                  <c:v>2</c:v>
                </c:pt>
                <c:pt idx="10">
                  <c:v>0</c:v>
                </c:pt>
                <c:pt idx="11">
                  <c:v>27</c:v>
                </c:pt>
              </c:numCache>
            </c:numRef>
          </c:val>
        </c:ser>
        <c:ser>
          <c:idx val="10"/>
          <c:order val="10"/>
          <c:tx>
            <c:strRef>
              <c:f>Sheet1!$L$6</c:f>
              <c:strCache>
                <c:ptCount val="1"/>
                <c:pt idx="0">
                  <c:v>9с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Sheet1!$A$7:$A$18</c:f>
              <c:strCache>
                <c:ptCount val="12"/>
                <c:pt idx="0">
                  <c:v> Английский язык</c:v>
                </c:pt>
                <c:pt idx="1">
                  <c:v>Биология </c:v>
                </c:pt>
                <c:pt idx="2">
                  <c:v> География</c:v>
                </c:pt>
                <c:pt idx="3">
                  <c:v> Информатика и ИКТ </c:v>
                </c:pt>
                <c:pt idx="4">
                  <c:v> История </c:v>
                </c:pt>
                <c:pt idx="5">
                  <c:v>Литература </c:v>
                </c:pt>
                <c:pt idx="6">
                  <c:v>Математика </c:v>
                </c:pt>
                <c:pt idx="7">
                  <c:v>Обществознание </c:v>
                </c:pt>
                <c:pt idx="8">
                  <c:v> Русский язык </c:v>
                </c:pt>
                <c:pt idx="9">
                  <c:v> Физика</c:v>
                </c:pt>
                <c:pt idx="10">
                  <c:v>Химия </c:v>
                </c:pt>
                <c:pt idx="11">
                  <c:v>Всего обучающихся</c:v>
                </c:pt>
              </c:strCache>
            </c:strRef>
          </c:cat>
          <c:val>
            <c:numRef>
              <c:f>Sheet1!$L$7:$L$18</c:f>
              <c:numCache>
                <c:formatCode>General</c:formatCode>
                <c:ptCount val="12"/>
                <c:pt idx="0">
                  <c:v>0</c:v>
                </c:pt>
                <c:pt idx="1">
                  <c:v>5</c:v>
                </c:pt>
                <c:pt idx="2">
                  <c:v>22</c:v>
                </c:pt>
                <c:pt idx="3">
                  <c:v>16</c:v>
                </c:pt>
                <c:pt idx="4">
                  <c:v>0</c:v>
                </c:pt>
                <c:pt idx="5">
                  <c:v>1</c:v>
                </c:pt>
                <c:pt idx="6">
                  <c:v>26</c:v>
                </c:pt>
                <c:pt idx="7">
                  <c:v>7</c:v>
                </c:pt>
                <c:pt idx="8">
                  <c:v>26</c:v>
                </c:pt>
                <c:pt idx="9">
                  <c:v>1</c:v>
                </c:pt>
                <c:pt idx="10">
                  <c:v>0</c:v>
                </c:pt>
                <c:pt idx="11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75002352"/>
        <c:axId val="1975005616"/>
      </c:barChart>
      <c:catAx>
        <c:axId val="1975002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75005616"/>
        <c:crosses val="autoZero"/>
        <c:auto val="1"/>
        <c:lblAlgn val="ctr"/>
        <c:lblOffset val="100"/>
        <c:noMultiLvlLbl val="0"/>
      </c:catAx>
      <c:valAx>
        <c:axId val="1975005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75002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"2"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 г</c:v>
                </c:pt>
                <c:pt idx="4">
                  <c:v>9 д</c:v>
                </c:pt>
                <c:pt idx="5">
                  <c:v>9 е</c:v>
                </c:pt>
                <c:pt idx="6">
                  <c:v>9 з</c:v>
                </c:pt>
                <c:pt idx="7">
                  <c:v>9 с</c:v>
                </c:pt>
                <c:pt idx="8">
                  <c:v>всего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</c:v>
                </c:pt>
                <c:pt idx="1">
                  <c:v>4</c:v>
                </c:pt>
                <c:pt idx="2">
                  <c:v>0</c:v>
                </c:pt>
                <c:pt idx="3">
                  <c:v>9</c:v>
                </c:pt>
                <c:pt idx="4">
                  <c:v>9</c:v>
                </c:pt>
                <c:pt idx="5">
                  <c:v>3</c:v>
                </c:pt>
                <c:pt idx="6">
                  <c:v>2</c:v>
                </c:pt>
                <c:pt idx="7">
                  <c:v>5</c:v>
                </c:pt>
                <c:pt idx="8">
                  <c:v>35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"3"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 г</c:v>
                </c:pt>
                <c:pt idx="4">
                  <c:v>9 д</c:v>
                </c:pt>
                <c:pt idx="5">
                  <c:v>9 е</c:v>
                </c:pt>
                <c:pt idx="6">
                  <c:v>9 з</c:v>
                </c:pt>
                <c:pt idx="7">
                  <c:v>9 с</c:v>
                </c:pt>
                <c:pt idx="8">
                  <c:v>всего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10</c:v>
                </c:pt>
                <c:pt idx="1">
                  <c:v>7</c:v>
                </c:pt>
                <c:pt idx="2">
                  <c:v>15</c:v>
                </c:pt>
                <c:pt idx="3">
                  <c:v>9</c:v>
                </c:pt>
                <c:pt idx="4">
                  <c:v>7</c:v>
                </c:pt>
                <c:pt idx="5">
                  <c:v>9</c:v>
                </c:pt>
                <c:pt idx="6">
                  <c:v>10</c:v>
                </c:pt>
                <c:pt idx="7">
                  <c:v>12</c:v>
                </c:pt>
                <c:pt idx="8">
                  <c:v>79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"4"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 г</c:v>
                </c:pt>
                <c:pt idx="4">
                  <c:v>9 д</c:v>
                </c:pt>
                <c:pt idx="5">
                  <c:v>9 е</c:v>
                </c:pt>
                <c:pt idx="6">
                  <c:v>9 з</c:v>
                </c:pt>
                <c:pt idx="7">
                  <c:v>9 с</c:v>
                </c:pt>
                <c:pt idx="8">
                  <c:v>всего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13</c:v>
                </c:pt>
                <c:pt idx="1">
                  <c:v>10</c:v>
                </c:pt>
                <c:pt idx="2">
                  <c:v>11</c:v>
                </c:pt>
                <c:pt idx="3">
                  <c:v>9</c:v>
                </c:pt>
                <c:pt idx="4">
                  <c:v>5</c:v>
                </c:pt>
                <c:pt idx="5">
                  <c:v>8</c:v>
                </c:pt>
                <c:pt idx="6">
                  <c:v>14</c:v>
                </c:pt>
                <c:pt idx="7">
                  <c:v>6</c:v>
                </c:pt>
                <c:pt idx="8">
                  <c:v>76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"5"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 г</c:v>
                </c:pt>
                <c:pt idx="4">
                  <c:v>9 д</c:v>
                </c:pt>
                <c:pt idx="5">
                  <c:v>9 е</c:v>
                </c:pt>
                <c:pt idx="6">
                  <c:v>9 з</c:v>
                </c:pt>
                <c:pt idx="7">
                  <c:v>9 с</c:v>
                </c:pt>
                <c:pt idx="8">
                  <c:v>всего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75000720"/>
        <c:axId val="1974996912"/>
        <c:axId val="0"/>
      </c:bar3DChart>
      <c:catAx>
        <c:axId val="197500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74996912"/>
        <c:crosses val="autoZero"/>
        <c:auto val="1"/>
        <c:lblAlgn val="ctr"/>
        <c:lblOffset val="100"/>
        <c:noMultiLvlLbl val="0"/>
      </c:catAx>
      <c:valAx>
        <c:axId val="1974996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75000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Лист1!$B$15</c:f>
              <c:strCache>
                <c:ptCount val="1"/>
                <c:pt idx="0">
                  <c:v>"2"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Лист1!$A$16:$A$24</c:f>
              <c:strCache>
                <c:ptCount val="9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 г</c:v>
                </c:pt>
                <c:pt idx="4">
                  <c:v>9 д</c:v>
                </c:pt>
                <c:pt idx="5">
                  <c:v>9 е</c:v>
                </c:pt>
                <c:pt idx="6">
                  <c:v>9 з</c:v>
                </c:pt>
                <c:pt idx="7">
                  <c:v>9 с</c:v>
                </c:pt>
                <c:pt idx="8">
                  <c:v>всего</c:v>
                </c:pt>
              </c:strCache>
            </c:strRef>
          </c:cat>
          <c:val>
            <c:numRef>
              <c:f>Лист1!$B$16:$B$24</c:f>
              <c:numCache>
                <c:formatCode>General</c:formatCode>
                <c:ptCount val="9"/>
                <c:pt idx="0">
                  <c:v>3</c:v>
                </c:pt>
                <c:pt idx="1">
                  <c:v>10</c:v>
                </c:pt>
                <c:pt idx="2">
                  <c:v>6</c:v>
                </c:pt>
                <c:pt idx="3">
                  <c:v>10</c:v>
                </c:pt>
                <c:pt idx="4">
                  <c:v>13</c:v>
                </c:pt>
                <c:pt idx="5">
                  <c:v>11</c:v>
                </c:pt>
                <c:pt idx="6">
                  <c:v>8</c:v>
                </c:pt>
                <c:pt idx="7">
                  <c:v>8</c:v>
                </c:pt>
                <c:pt idx="8">
                  <c:v>69</c:v>
                </c:pt>
              </c:numCache>
            </c:numRef>
          </c:val>
        </c:ser>
        <c:ser>
          <c:idx val="1"/>
          <c:order val="1"/>
          <c:tx>
            <c:strRef>
              <c:f>Лист1!$C$15</c:f>
              <c:strCache>
                <c:ptCount val="1"/>
                <c:pt idx="0">
                  <c:v>"3"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Лист1!$A$16:$A$24</c:f>
              <c:strCache>
                <c:ptCount val="9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 г</c:v>
                </c:pt>
                <c:pt idx="4">
                  <c:v>9 д</c:v>
                </c:pt>
                <c:pt idx="5">
                  <c:v>9 е</c:v>
                </c:pt>
                <c:pt idx="6">
                  <c:v>9 з</c:v>
                </c:pt>
                <c:pt idx="7">
                  <c:v>9 с</c:v>
                </c:pt>
                <c:pt idx="8">
                  <c:v>всего</c:v>
                </c:pt>
              </c:strCache>
            </c:strRef>
          </c:cat>
          <c:val>
            <c:numRef>
              <c:f>Лист1!$C$16:$C$24</c:f>
              <c:numCache>
                <c:formatCode>General</c:formatCode>
                <c:ptCount val="9"/>
                <c:pt idx="0">
                  <c:v>5</c:v>
                </c:pt>
                <c:pt idx="1">
                  <c:v>10</c:v>
                </c:pt>
                <c:pt idx="2">
                  <c:v>14</c:v>
                </c:pt>
                <c:pt idx="3">
                  <c:v>14</c:v>
                </c:pt>
                <c:pt idx="4">
                  <c:v>7</c:v>
                </c:pt>
                <c:pt idx="5">
                  <c:v>7</c:v>
                </c:pt>
                <c:pt idx="6">
                  <c:v>8</c:v>
                </c:pt>
                <c:pt idx="7">
                  <c:v>8</c:v>
                </c:pt>
                <c:pt idx="8">
                  <c:v>73</c:v>
                </c:pt>
              </c:numCache>
            </c:numRef>
          </c:val>
        </c:ser>
        <c:ser>
          <c:idx val="2"/>
          <c:order val="2"/>
          <c:tx>
            <c:strRef>
              <c:f>Лист1!$D$15</c:f>
              <c:strCache>
                <c:ptCount val="1"/>
                <c:pt idx="0">
                  <c:v>"4"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Лист1!$A$16:$A$24</c:f>
              <c:strCache>
                <c:ptCount val="9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 г</c:v>
                </c:pt>
                <c:pt idx="4">
                  <c:v>9 д</c:v>
                </c:pt>
                <c:pt idx="5">
                  <c:v>9 е</c:v>
                </c:pt>
                <c:pt idx="6">
                  <c:v>9 з</c:v>
                </c:pt>
                <c:pt idx="7">
                  <c:v>9 с</c:v>
                </c:pt>
                <c:pt idx="8">
                  <c:v>всего</c:v>
                </c:pt>
              </c:strCache>
            </c:strRef>
          </c:cat>
          <c:val>
            <c:numRef>
              <c:f>Лист1!$D$16:$D$24</c:f>
              <c:numCache>
                <c:formatCode>General</c:formatCode>
                <c:ptCount val="9"/>
                <c:pt idx="0">
                  <c:v>19</c:v>
                </c:pt>
                <c:pt idx="1">
                  <c:v>2</c:v>
                </c:pt>
                <c:pt idx="2">
                  <c:v>6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11</c:v>
                </c:pt>
                <c:pt idx="7">
                  <c:v>7</c:v>
                </c:pt>
                <c:pt idx="8">
                  <c:v>52</c:v>
                </c:pt>
              </c:numCache>
            </c:numRef>
          </c:val>
        </c:ser>
        <c:ser>
          <c:idx val="3"/>
          <c:order val="3"/>
          <c:tx>
            <c:strRef>
              <c:f>Лист1!$E$15</c:f>
              <c:strCache>
                <c:ptCount val="1"/>
                <c:pt idx="0">
                  <c:v>"5"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Лист1!$A$16:$A$24</c:f>
              <c:strCache>
                <c:ptCount val="9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 г</c:v>
                </c:pt>
                <c:pt idx="4">
                  <c:v>9 д</c:v>
                </c:pt>
                <c:pt idx="5">
                  <c:v>9 е</c:v>
                </c:pt>
                <c:pt idx="6">
                  <c:v>9 з</c:v>
                </c:pt>
                <c:pt idx="7">
                  <c:v>9 с</c:v>
                </c:pt>
                <c:pt idx="8">
                  <c:v>всего</c:v>
                </c:pt>
              </c:strCache>
            </c:strRef>
          </c:cat>
          <c:val>
            <c:numRef>
              <c:f>Лист1!$E$16:$E$24</c:f>
              <c:numCache>
                <c:formatCode>General</c:formatCode>
                <c:ptCount val="9"/>
                <c:pt idx="0">
                  <c:v>2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75006704"/>
        <c:axId val="1975009968"/>
        <c:axId val="0"/>
      </c:bar3DChart>
      <c:catAx>
        <c:axId val="1975006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75009968"/>
        <c:crosses val="autoZero"/>
        <c:auto val="1"/>
        <c:lblAlgn val="ctr"/>
        <c:lblOffset val="100"/>
        <c:noMultiLvlLbl val="0"/>
      </c:catAx>
      <c:valAx>
        <c:axId val="1975009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75006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Лист1!$B$14</c:f>
              <c:strCache>
                <c:ptCount val="1"/>
                <c:pt idx="0">
                  <c:v>"2"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Лист1!$A$15:$A$23</c:f>
              <c:strCache>
                <c:ptCount val="9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 г</c:v>
                </c:pt>
                <c:pt idx="4">
                  <c:v>9 д</c:v>
                </c:pt>
                <c:pt idx="5">
                  <c:v>9 е</c:v>
                </c:pt>
                <c:pt idx="6">
                  <c:v>9 з</c:v>
                </c:pt>
                <c:pt idx="7">
                  <c:v>9 с</c:v>
                </c:pt>
                <c:pt idx="8">
                  <c:v>всего</c:v>
                </c:pt>
              </c:strCache>
            </c:strRef>
          </c:cat>
          <c:val>
            <c:numRef>
              <c:f>Лист1!$B$15:$B$23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  <c:pt idx="6">
                  <c:v>0</c:v>
                </c:pt>
                <c:pt idx="7">
                  <c:v>2</c:v>
                </c:pt>
                <c:pt idx="8">
                  <c:v>13</c:v>
                </c:pt>
              </c:numCache>
            </c:numRef>
          </c:val>
        </c:ser>
        <c:ser>
          <c:idx val="1"/>
          <c:order val="1"/>
          <c:tx>
            <c:strRef>
              <c:f>Лист1!$C$14</c:f>
              <c:strCache>
                <c:ptCount val="1"/>
                <c:pt idx="0">
                  <c:v>"3"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Лист1!$A$15:$A$23</c:f>
              <c:strCache>
                <c:ptCount val="9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 г</c:v>
                </c:pt>
                <c:pt idx="4">
                  <c:v>9 д</c:v>
                </c:pt>
                <c:pt idx="5">
                  <c:v>9 е</c:v>
                </c:pt>
                <c:pt idx="6">
                  <c:v>9 з</c:v>
                </c:pt>
                <c:pt idx="7">
                  <c:v>9 с</c:v>
                </c:pt>
                <c:pt idx="8">
                  <c:v>всего</c:v>
                </c:pt>
              </c:strCache>
            </c:strRef>
          </c:cat>
          <c:val>
            <c:numRef>
              <c:f>Лист1!$C$15:$C$23</c:f>
              <c:numCache>
                <c:formatCode>General</c:formatCode>
                <c:ptCount val="9"/>
                <c:pt idx="0">
                  <c:v>12</c:v>
                </c:pt>
                <c:pt idx="1">
                  <c:v>12</c:v>
                </c:pt>
                <c:pt idx="2">
                  <c:v>7</c:v>
                </c:pt>
                <c:pt idx="3">
                  <c:v>14</c:v>
                </c:pt>
                <c:pt idx="4">
                  <c:v>11</c:v>
                </c:pt>
                <c:pt idx="5">
                  <c:v>14</c:v>
                </c:pt>
                <c:pt idx="6">
                  <c:v>14</c:v>
                </c:pt>
                <c:pt idx="7">
                  <c:v>14</c:v>
                </c:pt>
                <c:pt idx="8">
                  <c:v>98</c:v>
                </c:pt>
              </c:numCache>
            </c:numRef>
          </c:val>
        </c:ser>
        <c:ser>
          <c:idx val="2"/>
          <c:order val="2"/>
          <c:tx>
            <c:strRef>
              <c:f>Лист1!$D$14</c:f>
              <c:strCache>
                <c:ptCount val="1"/>
                <c:pt idx="0">
                  <c:v>"4"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Лист1!$A$15:$A$23</c:f>
              <c:strCache>
                <c:ptCount val="9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 г</c:v>
                </c:pt>
                <c:pt idx="4">
                  <c:v>9 д</c:v>
                </c:pt>
                <c:pt idx="5">
                  <c:v>9 е</c:v>
                </c:pt>
                <c:pt idx="6">
                  <c:v>9 з</c:v>
                </c:pt>
                <c:pt idx="7">
                  <c:v>9 с</c:v>
                </c:pt>
                <c:pt idx="8">
                  <c:v>всего</c:v>
                </c:pt>
              </c:strCache>
            </c:strRef>
          </c:cat>
          <c:val>
            <c:numRef>
              <c:f>Лист1!$D$15:$D$23</c:f>
              <c:numCache>
                <c:formatCode>General</c:formatCode>
                <c:ptCount val="9"/>
                <c:pt idx="0">
                  <c:v>11</c:v>
                </c:pt>
                <c:pt idx="1">
                  <c:v>10</c:v>
                </c:pt>
                <c:pt idx="2">
                  <c:v>16</c:v>
                </c:pt>
                <c:pt idx="3">
                  <c:v>8</c:v>
                </c:pt>
                <c:pt idx="4">
                  <c:v>5</c:v>
                </c:pt>
                <c:pt idx="5">
                  <c:v>6</c:v>
                </c:pt>
                <c:pt idx="6">
                  <c:v>12</c:v>
                </c:pt>
                <c:pt idx="7">
                  <c:v>5</c:v>
                </c:pt>
                <c:pt idx="8">
                  <c:v>73</c:v>
                </c:pt>
              </c:numCache>
            </c:numRef>
          </c:val>
        </c:ser>
        <c:ser>
          <c:idx val="3"/>
          <c:order val="3"/>
          <c:tx>
            <c:strRef>
              <c:f>Лист1!$E$14</c:f>
              <c:strCache>
                <c:ptCount val="1"/>
                <c:pt idx="0">
                  <c:v>"5"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Лист1!$A$15:$A$23</c:f>
              <c:strCache>
                <c:ptCount val="9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 г</c:v>
                </c:pt>
                <c:pt idx="4">
                  <c:v>9 д</c:v>
                </c:pt>
                <c:pt idx="5">
                  <c:v>9 е</c:v>
                </c:pt>
                <c:pt idx="6">
                  <c:v>9 з</c:v>
                </c:pt>
                <c:pt idx="7">
                  <c:v>9 с</c:v>
                </c:pt>
                <c:pt idx="8">
                  <c:v>всего</c:v>
                </c:pt>
              </c:strCache>
            </c:strRef>
          </c:cat>
          <c:val>
            <c:numRef>
              <c:f>Лист1!$E$15:$E$23</c:f>
              <c:numCache>
                <c:formatCode>General</c:formatCode>
                <c:ptCount val="9"/>
                <c:pt idx="0">
                  <c:v>4</c:v>
                </c:pt>
                <c:pt idx="1">
                  <c:v>0</c:v>
                </c:pt>
                <c:pt idx="2">
                  <c:v>4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75007248"/>
        <c:axId val="1975002896"/>
        <c:axId val="0"/>
      </c:bar3DChart>
      <c:catAx>
        <c:axId val="1975007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75002896"/>
        <c:crosses val="autoZero"/>
        <c:auto val="1"/>
        <c:lblAlgn val="ctr"/>
        <c:lblOffset val="100"/>
        <c:noMultiLvlLbl val="0"/>
      </c:catAx>
      <c:valAx>
        <c:axId val="1975002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75007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  <c:userShapes r:id="rId5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"2"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 г</c:v>
                </c:pt>
                <c:pt idx="4">
                  <c:v>9 д</c:v>
                </c:pt>
                <c:pt idx="5">
                  <c:v>9 е</c:v>
                </c:pt>
                <c:pt idx="6">
                  <c:v>9 з</c:v>
                </c:pt>
                <c:pt idx="7">
                  <c:v>9 с</c:v>
                </c:pt>
                <c:pt idx="8">
                  <c:v>всего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4</c:v>
                </c:pt>
                <c:pt idx="4">
                  <c:v>7</c:v>
                </c:pt>
                <c:pt idx="5">
                  <c:v>4</c:v>
                </c:pt>
                <c:pt idx="6">
                  <c:v>2</c:v>
                </c:pt>
                <c:pt idx="7">
                  <c:v>7</c:v>
                </c:pt>
                <c:pt idx="8">
                  <c:v>27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"3"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 г</c:v>
                </c:pt>
                <c:pt idx="4">
                  <c:v>9 д</c:v>
                </c:pt>
                <c:pt idx="5">
                  <c:v>9 е</c:v>
                </c:pt>
                <c:pt idx="6">
                  <c:v>9 з</c:v>
                </c:pt>
                <c:pt idx="7">
                  <c:v>9 с</c:v>
                </c:pt>
                <c:pt idx="8">
                  <c:v>всего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8</c:v>
                </c:pt>
                <c:pt idx="1">
                  <c:v>8</c:v>
                </c:pt>
                <c:pt idx="2">
                  <c:v>9</c:v>
                </c:pt>
                <c:pt idx="3">
                  <c:v>14</c:v>
                </c:pt>
                <c:pt idx="4">
                  <c:v>7</c:v>
                </c:pt>
                <c:pt idx="5">
                  <c:v>8</c:v>
                </c:pt>
                <c:pt idx="6">
                  <c:v>11</c:v>
                </c:pt>
                <c:pt idx="7">
                  <c:v>9</c:v>
                </c:pt>
                <c:pt idx="8">
                  <c:v>74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"4"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 г</c:v>
                </c:pt>
                <c:pt idx="4">
                  <c:v>9 д</c:v>
                </c:pt>
                <c:pt idx="5">
                  <c:v>9 е</c:v>
                </c:pt>
                <c:pt idx="6">
                  <c:v>9 з</c:v>
                </c:pt>
                <c:pt idx="7">
                  <c:v>9 с</c:v>
                </c:pt>
                <c:pt idx="8">
                  <c:v>всего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6</c:v>
                </c:pt>
                <c:pt idx="1">
                  <c:v>9</c:v>
                </c:pt>
                <c:pt idx="2">
                  <c:v>5</c:v>
                </c:pt>
                <c:pt idx="3">
                  <c:v>7</c:v>
                </c:pt>
                <c:pt idx="4">
                  <c:v>4</c:v>
                </c:pt>
                <c:pt idx="5">
                  <c:v>5</c:v>
                </c:pt>
                <c:pt idx="6">
                  <c:v>7</c:v>
                </c:pt>
                <c:pt idx="7">
                  <c:v>4</c:v>
                </c:pt>
                <c:pt idx="8">
                  <c:v>47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"5"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 г</c:v>
                </c:pt>
                <c:pt idx="4">
                  <c:v>9 д</c:v>
                </c:pt>
                <c:pt idx="5">
                  <c:v>9 е</c:v>
                </c:pt>
                <c:pt idx="6">
                  <c:v>9 з</c:v>
                </c:pt>
                <c:pt idx="7">
                  <c:v>9 с</c:v>
                </c:pt>
                <c:pt idx="8">
                  <c:v>всего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0</c:v>
                </c:pt>
                <c:pt idx="8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75008880"/>
        <c:axId val="1974996368"/>
        <c:axId val="0"/>
      </c:bar3DChart>
      <c:catAx>
        <c:axId val="1975008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74996368"/>
        <c:crosses val="autoZero"/>
        <c:auto val="1"/>
        <c:lblAlgn val="ctr"/>
        <c:lblOffset val="100"/>
        <c:noMultiLvlLbl val="0"/>
      </c:catAx>
      <c:valAx>
        <c:axId val="1974996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75008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  <c:userShapes r:id="rId5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"2"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 г</c:v>
                </c:pt>
                <c:pt idx="4">
                  <c:v>9 д</c:v>
                </c:pt>
                <c:pt idx="5">
                  <c:v>9 е</c:v>
                </c:pt>
                <c:pt idx="6">
                  <c:v>9 з</c:v>
                </c:pt>
                <c:pt idx="7">
                  <c:v>9 с</c:v>
                </c:pt>
                <c:pt idx="8">
                  <c:v>всего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11</c:v>
                </c:pt>
                <c:pt idx="4">
                  <c:v>6</c:v>
                </c:pt>
                <c:pt idx="5">
                  <c:v>3</c:v>
                </c:pt>
                <c:pt idx="6">
                  <c:v>4</c:v>
                </c:pt>
                <c:pt idx="7">
                  <c:v>3</c:v>
                </c:pt>
                <c:pt idx="8">
                  <c:v>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"3"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 г</c:v>
                </c:pt>
                <c:pt idx="4">
                  <c:v>9 д</c:v>
                </c:pt>
                <c:pt idx="5">
                  <c:v>9 е</c:v>
                </c:pt>
                <c:pt idx="6">
                  <c:v>9 з</c:v>
                </c:pt>
                <c:pt idx="7">
                  <c:v>9 с</c:v>
                </c:pt>
                <c:pt idx="8">
                  <c:v>всего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4</c:v>
                </c:pt>
                <c:pt idx="1">
                  <c:v>6</c:v>
                </c:pt>
                <c:pt idx="2">
                  <c:v>4</c:v>
                </c:pt>
                <c:pt idx="3">
                  <c:v>7</c:v>
                </c:pt>
                <c:pt idx="4">
                  <c:v>7</c:v>
                </c:pt>
                <c:pt idx="5">
                  <c:v>6</c:v>
                </c:pt>
                <c:pt idx="6">
                  <c:v>13</c:v>
                </c:pt>
                <c:pt idx="7">
                  <c:v>3</c:v>
                </c:pt>
                <c:pt idx="8">
                  <c:v>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"4"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 г</c:v>
                </c:pt>
                <c:pt idx="4">
                  <c:v>9 д</c:v>
                </c:pt>
                <c:pt idx="5">
                  <c:v>9 е</c:v>
                </c:pt>
                <c:pt idx="6">
                  <c:v>9 з</c:v>
                </c:pt>
                <c:pt idx="7">
                  <c:v>9 с</c:v>
                </c:pt>
                <c:pt idx="8">
                  <c:v>всего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"5"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 г</c:v>
                </c:pt>
                <c:pt idx="4">
                  <c:v>9 д</c:v>
                </c:pt>
                <c:pt idx="5">
                  <c:v>9 е</c:v>
                </c:pt>
                <c:pt idx="6">
                  <c:v>9 з</c:v>
                </c:pt>
                <c:pt idx="7">
                  <c:v>9 с</c:v>
                </c:pt>
                <c:pt idx="8">
                  <c:v>всего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74995824"/>
        <c:axId val="1975003984"/>
        <c:axId val="0"/>
      </c:bar3DChart>
      <c:catAx>
        <c:axId val="1974995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75003984"/>
        <c:crosses val="autoZero"/>
        <c:auto val="1"/>
        <c:lblAlgn val="ctr"/>
        <c:lblOffset val="100"/>
        <c:noMultiLvlLbl val="0"/>
      </c:catAx>
      <c:valAx>
        <c:axId val="1975003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74995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Лист1!$B$15</c:f>
              <c:strCache>
                <c:ptCount val="1"/>
                <c:pt idx="0">
                  <c:v>"2"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Лист1!$A$16:$A$24</c:f>
              <c:strCache>
                <c:ptCount val="9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 г</c:v>
                </c:pt>
                <c:pt idx="4">
                  <c:v>9 д</c:v>
                </c:pt>
                <c:pt idx="5">
                  <c:v>9 е</c:v>
                </c:pt>
                <c:pt idx="6">
                  <c:v>9 з</c:v>
                </c:pt>
                <c:pt idx="7">
                  <c:v>9 с</c:v>
                </c:pt>
                <c:pt idx="8">
                  <c:v>всего</c:v>
                </c:pt>
              </c:strCache>
            </c:strRef>
          </c:cat>
          <c:val>
            <c:numRef>
              <c:f>Лист1!$B$16:$B$24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4</c:v>
                </c:pt>
                <c:pt idx="6">
                  <c:v>0</c:v>
                </c:pt>
                <c:pt idx="7">
                  <c:v>3</c:v>
                </c:pt>
                <c:pt idx="8">
                  <c:v>12</c:v>
                </c:pt>
              </c:numCache>
            </c:numRef>
          </c:val>
        </c:ser>
        <c:ser>
          <c:idx val="1"/>
          <c:order val="1"/>
          <c:tx>
            <c:strRef>
              <c:f>Лист1!$C$15</c:f>
              <c:strCache>
                <c:ptCount val="1"/>
                <c:pt idx="0">
                  <c:v>"3"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Лист1!$A$16:$A$24</c:f>
              <c:strCache>
                <c:ptCount val="9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 г</c:v>
                </c:pt>
                <c:pt idx="4">
                  <c:v>9 д</c:v>
                </c:pt>
                <c:pt idx="5">
                  <c:v>9 е</c:v>
                </c:pt>
                <c:pt idx="6">
                  <c:v>9 з</c:v>
                </c:pt>
                <c:pt idx="7">
                  <c:v>9 с</c:v>
                </c:pt>
                <c:pt idx="8">
                  <c:v>всего</c:v>
                </c:pt>
              </c:strCache>
            </c:strRef>
          </c:cat>
          <c:val>
            <c:numRef>
              <c:f>Лист1!$C$16:$C$24</c:f>
              <c:numCache>
                <c:formatCode>General</c:formatCode>
                <c:ptCount val="9"/>
                <c:pt idx="0">
                  <c:v>5</c:v>
                </c:pt>
                <c:pt idx="1">
                  <c:v>4</c:v>
                </c:pt>
                <c:pt idx="2">
                  <c:v>6</c:v>
                </c:pt>
                <c:pt idx="3">
                  <c:v>1</c:v>
                </c:pt>
                <c:pt idx="4">
                  <c:v>1</c:v>
                </c:pt>
                <c:pt idx="5">
                  <c:v>4</c:v>
                </c:pt>
                <c:pt idx="6">
                  <c:v>2</c:v>
                </c:pt>
                <c:pt idx="7">
                  <c:v>9</c:v>
                </c:pt>
                <c:pt idx="8">
                  <c:v>32</c:v>
                </c:pt>
              </c:numCache>
            </c:numRef>
          </c:val>
        </c:ser>
        <c:ser>
          <c:idx val="2"/>
          <c:order val="2"/>
          <c:tx>
            <c:strRef>
              <c:f>Лист1!$D$15</c:f>
              <c:strCache>
                <c:ptCount val="1"/>
                <c:pt idx="0">
                  <c:v>"4"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Лист1!$A$16:$A$24</c:f>
              <c:strCache>
                <c:ptCount val="9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 г</c:v>
                </c:pt>
                <c:pt idx="4">
                  <c:v>9 д</c:v>
                </c:pt>
                <c:pt idx="5">
                  <c:v>9 е</c:v>
                </c:pt>
                <c:pt idx="6">
                  <c:v>9 з</c:v>
                </c:pt>
                <c:pt idx="7">
                  <c:v>9 с</c:v>
                </c:pt>
                <c:pt idx="8">
                  <c:v>всего</c:v>
                </c:pt>
              </c:strCache>
            </c:strRef>
          </c:cat>
          <c:val>
            <c:numRef>
              <c:f>Лист1!$D$16:$D$24</c:f>
              <c:numCache>
                <c:formatCode>General</c:formatCode>
                <c:ptCount val="9"/>
                <c:pt idx="0">
                  <c:v>5</c:v>
                </c:pt>
                <c:pt idx="1">
                  <c:v>5</c:v>
                </c:pt>
                <c:pt idx="2">
                  <c:v>3</c:v>
                </c:pt>
                <c:pt idx="3">
                  <c:v>0</c:v>
                </c:pt>
                <c:pt idx="4">
                  <c:v>2</c:v>
                </c:pt>
                <c:pt idx="5">
                  <c:v>3</c:v>
                </c:pt>
                <c:pt idx="6">
                  <c:v>1</c:v>
                </c:pt>
                <c:pt idx="7">
                  <c:v>2</c:v>
                </c:pt>
                <c:pt idx="8">
                  <c:v>21</c:v>
                </c:pt>
              </c:numCache>
            </c:numRef>
          </c:val>
        </c:ser>
        <c:ser>
          <c:idx val="3"/>
          <c:order val="3"/>
          <c:tx>
            <c:strRef>
              <c:f>Лист1!$E$15</c:f>
              <c:strCache>
                <c:ptCount val="1"/>
                <c:pt idx="0">
                  <c:v>"5"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Лист1!$A$16:$A$24</c:f>
              <c:strCache>
                <c:ptCount val="9"/>
                <c:pt idx="0">
                  <c:v>9 а</c:v>
                </c:pt>
                <c:pt idx="1">
                  <c:v>9 б</c:v>
                </c:pt>
                <c:pt idx="2">
                  <c:v>9 в</c:v>
                </c:pt>
                <c:pt idx="3">
                  <c:v>9 г</c:v>
                </c:pt>
                <c:pt idx="4">
                  <c:v>9 д</c:v>
                </c:pt>
                <c:pt idx="5">
                  <c:v>9 е</c:v>
                </c:pt>
                <c:pt idx="6">
                  <c:v>9 з</c:v>
                </c:pt>
                <c:pt idx="7">
                  <c:v>9 с</c:v>
                </c:pt>
                <c:pt idx="8">
                  <c:v>всего</c:v>
                </c:pt>
              </c:strCache>
            </c:strRef>
          </c:cat>
          <c:val>
            <c:numRef>
              <c:f>Лист1!$E$16:$E$24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1</c:v>
                </c:pt>
                <c:pt idx="8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75004528"/>
        <c:axId val="1974998544"/>
        <c:axId val="0"/>
      </c:bar3DChart>
      <c:catAx>
        <c:axId val="1975004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74998544"/>
        <c:crosses val="autoZero"/>
        <c:auto val="1"/>
        <c:lblAlgn val="ctr"/>
        <c:lblOffset val="100"/>
        <c:noMultiLvlLbl val="0"/>
      </c:catAx>
      <c:valAx>
        <c:axId val="1974998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75004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0.11765</cdr:x>
      <cdr:y>0</cdr:y>
    </cdr:from>
    <cdr:to>
      <cdr:x>0.44538</cdr:x>
      <cdr:y>0.28253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1008112" y="0"/>
          <a:ext cx="2808312" cy="120032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800" dirty="0" smtClean="0"/>
            <a:t>«2» – 7 %     9 г, 9 д</a:t>
          </a:r>
        </a:p>
        <a:p xmlns:a="http://schemas.openxmlformats.org/drawingml/2006/main">
          <a:r>
            <a:rPr lang="ru-RU" sz="1800" dirty="0" smtClean="0"/>
            <a:t>«3» – </a:t>
          </a:r>
          <a:r>
            <a:rPr lang="ru-RU" dirty="0" smtClean="0"/>
            <a:t>50</a:t>
          </a:r>
          <a:r>
            <a:rPr lang="ru-RU" sz="1800" dirty="0" smtClean="0"/>
            <a:t> %   9 г, 9 е</a:t>
          </a:r>
          <a:r>
            <a:rPr lang="ru-RU" dirty="0"/>
            <a:t>, 9 з, 9 </a:t>
          </a:r>
          <a:r>
            <a:rPr lang="ru-RU" sz="1800" dirty="0" smtClean="0"/>
            <a:t>с</a:t>
          </a:r>
        </a:p>
        <a:p xmlns:a="http://schemas.openxmlformats.org/drawingml/2006/main">
          <a:r>
            <a:rPr lang="ru-RU" sz="1800" dirty="0" smtClean="0"/>
            <a:t>«4» – 37 %   9 в, 9 з</a:t>
          </a:r>
        </a:p>
        <a:p xmlns:a="http://schemas.openxmlformats.org/drawingml/2006/main">
          <a:r>
            <a:rPr lang="ru-RU" sz="1800" dirty="0" smtClean="0"/>
            <a:t>«5» – </a:t>
          </a:r>
          <a:r>
            <a:rPr lang="ru-RU" sz="1800" dirty="0"/>
            <a:t>6</a:t>
          </a:r>
          <a:r>
            <a:rPr lang="ru-RU" sz="1800" dirty="0" smtClean="0"/>
            <a:t> %     9 а, 9 в</a:t>
          </a:r>
          <a:endParaRPr lang="ru-RU" sz="1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0.14835</cdr:x>
      <cdr:y>0.02209</cdr:y>
    </cdr:from>
    <cdr:to>
      <cdr:x>0.46552</cdr:x>
      <cdr:y>0.29991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1239156" y="95439"/>
          <a:ext cx="2649275" cy="120031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 smtClean="0"/>
            <a:t>«2» – 17 %    9 д, 9 с</a:t>
          </a:r>
        </a:p>
        <a:p xmlns:a="http://schemas.openxmlformats.org/drawingml/2006/main">
          <a:r>
            <a:rPr lang="ru-RU" dirty="0" smtClean="0"/>
            <a:t>«3» – 47 %    9 д, 9 с</a:t>
          </a:r>
        </a:p>
        <a:p xmlns:a="http://schemas.openxmlformats.org/drawingml/2006/main">
          <a:r>
            <a:rPr lang="ru-RU" dirty="0" smtClean="0"/>
            <a:t>«4» – 30 %    9 г, 9 з</a:t>
          </a:r>
        </a:p>
        <a:p xmlns:a="http://schemas.openxmlformats.org/drawingml/2006/main">
          <a:r>
            <a:rPr lang="ru-RU" dirty="0" smtClean="0"/>
            <a:t>«5» – </a:t>
          </a:r>
          <a:r>
            <a:rPr lang="ru-RU" dirty="0"/>
            <a:t>6</a:t>
          </a:r>
          <a:r>
            <a:rPr lang="ru-RU" dirty="0" smtClean="0"/>
            <a:t> %      9 в, 9 з </a:t>
          </a:r>
          <a:endParaRPr lang="ru-RU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559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559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fld id="{987FA39C-4680-435C-90FD-842959B5F6C5}" type="datetimeFigureOut">
              <a:rPr lang="ru-RU" smtClean="0"/>
              <a:t>19.04.2019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7032"/>
            <a:ext cx="4301543" cy="339559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798" y="6457032"/>
            <a:ext cx="4301543" cy="339559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fld id="{5D965872-7A6F-4200-BF86-15A3CB0D3F0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33264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19.04.2019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ge.spb.ru/index.php?option=com_k2&amp;view=item&amp;layout=item&amp;id=73&amp;Itemid=286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88641"/>
            <a:ext cx="6408712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РОДИТЕЛЬСКОЕ СОБРАНИЕ для родителей учащихся 9 –х классов</a:t>
            </a:r>
          </a:p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18.04.201</a:t>
            </a:r>
            <a:r>
              <a:rPr lang="ru-RU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9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59055" y="5229200"/>
            <a:ext cx="26161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2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endParaRPr lang="ru-RU" sz="2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6" name="Picture 2" descr="эмл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870" y="4716832"/>
            <a:ext cx="1896963" cy="1824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403648" y="5090701"/>
            <a:ext cx="633670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ГБОУ СОШ № 291</a:t>
            </a:r>
          </a:p>
          <a:p>
            <a:pPr algn="ctr"/>
            <a:r>
              <a:rPr 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Санкт-Петербурга</a:t>
            </a:r>
            <a:endParaRPr lang="ru-RU" sz="3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18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253013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CC"/>
                </a:solidFill>
              </a:rPr>
              <a:t>График проведения экзаменов в основной период</a:t>
            </a:r>
            <a:endParaRPr lang="ru-RU" sz="2400" b="1" dirty="0">
              <a:solidFill>
                <a:srgbClr val="0000CC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316506"/>
              </p:ext>
            </p:extLst>
          </p:nvPr>
        </p:nvGraphicFramePr>
        <p:xfrm>
          <a:off x="467542" y="731836"/>
          <a:ext cx="8352929" cy="5645798"/>
        </p:xfrm>
        <a:graphic>
          <a:graphicData uri="http://schemas.openxmlformats.org/drawingml/2006/table">
            <a:tbl>
              <a:tblPr/>
              <a:tblGrid>
                <a:gridCol w="1491593"/>
                <a:gridCol w="3430668"/>
                <a:gridCol w="3430668"/>
              </a:tblGrid>
              <a:tr h="28618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dirty="0">
                          <a:effectLst/>
                        </a:rPr>
                        <a:t>Дата</a:t>
                      </a:r>
                      <a:endParaRPr lang="ru-RU" sz="1600" b="0" dirty="0">
                        <a:effectLst/>
                      </a:endParaRP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>
                          <a:effectLst/>
                        </a:rPr>
                        <a:t>ОГЭ</a:t>
                      </a:r>
                      <a:endParaRPr lang="ru-RU" sz="1600" b="0">
                        <a:effectLst/>
                      </a:endParaRP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>
                          <a:effectLst/>
                        </a:rPr>
                        <a:t>ГВЭ-9</a:t>
                      </a:r>
                      <a:endParaRPr lang="ru-RU" sz="1600" b="0">
                        <a:effectLst/>
                      </a:endParaRP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18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 smtClean="0">
                          <a:effectLst/>
                        </a:rPr>
                        <a:t>24 </a:t>
                      </a:r>
                      <a:r>
                        <a:rPr lang="ru-RU" sz="1600" b="0" dirty="0">
                          <a:effectLst/>
                        </a:rPr>
                        <a:t>мая (</a:t>
                      </a:r>
                      <a:r>
                        <a:rPr lang="ru-RU" sz="1600" b="0" dirty="0" err="1">
                          <a:effectLst/>
                        </a:rPr>
                        <a:t>пт</a:t>
                      </a:r>
                      <a:r>
                        <a:rPr lang="ru-RU" sz="1600" b="0" dirty="0">
                          <a:effectLst/>
                        </a:rPr>
                        <a:t>)</a:t>
                      </a: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>
                          <a:effectLst/>
                        </a:rPr>
                        <a:t>иностранные языки</a:t>
                      </a: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>
                          <a:effectLst/>
                        </a:rPr>
                        <a:t>иностранные языки</a:t>
                      </a: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18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 smtClean="0">
                          <a:effectLst/>
                        </a:rPr>
                        <a:t>25 </a:t>
                      </a:r>
                      <a:r>
                        <a:rPr lang="ru-RU" sz="1600" b="0" dirty="0">
                          <a:effectLst/>
                        </a:rPr>
                        <a:t>мая (</a:t>
                      </a:r>
                      <a:r>
                        <a:rPr lang="ru-RU" sz="1600" b="0" dirty="0" err="1">
                          <a:effectLst/>
                        </a:rPr>
                        <a:t>сб</a:t>
                      </a:r>
                      <a:r>
                        <a:rPr lang="ru-RU" sz="1600" b="0" dirty="0">
                          <a:effectLst/>
                        </a:rPr>
                        <a:t>)</a:t>
                      </a: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>
                          <a:effectLst/>
                        </a:rPr>
                        <a:t>иностранные </a:t>
                      </a:r>
                      <a:r>
                        <a:rPr lang="ru-RU" sz="1600" b="0" dirty="0" smtClean="0">
                          <a:effectLst/>
                        </a:rPr>
                        <a:t>языки(устно)</a:t>
                      </a:r>
                      <a:endParaRPr lang="ru-RU" sz="1600" b="0" dirty="0">
                        <a:effectLst/>
                      </a:endParaRP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>
                          <a:effectLst/>
                        </a:rPr>
                        <a:t>иностранные </a:t>
                      </a:r>
                      <a:r>
                        <a:rPr lang="ru-RU" sz="1600" b="0" dirty="0" smtClean="0">
                          <a:effectLst/>
                        </a:rPr>
                        <a:t>языки (устно)</a:t>
                      </a:r>
                      <a:endParaRPr lang="ru-RU" sz="1600" b="0" dirty="0">
                        <a:effectLst/>
                      </a:endParaRP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18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 smtClean="0">
                          <a:solidFill>
                            <a:srgbClr val="FF0000"/>
                          </a:solidFill>
                          <a:effectLst/>
                        </a:rPr>
                        <a:t>28 </a:t>
                      </a: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</a:rPr>
                        <a:t>мая (</a:t>
                      </a:r>
                      <a:r>
                        <a:rPr lang="ru-RU" sz="1600" b="0" dirty="0" err="1">
                          <a:solidFill>
                            <a:srgbClr val="FF0000"/>
                          </a:solidFill>
                          <a:effectLst/>
                        </a:rPr>
                        <a:t>вт</a:t>
                      </a: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>
                          <a:solidFill>
                            <a:srgbClr val="FF0000"/>
                          </a:solidFill>
                          <a:effectLst/>
                        </a:rPr>
                        <a:t>русский язык</a:t>
                      </a: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</a:rPr>
                        <a:t>русский язык</a:t>
                      </a: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828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 smtClean="0">
                          <a:effectLst/>
                        </a:rPr>
                        <a:t>30 </a:t>
                      </a:r>
                      <a:r>
                        <a:rPr lang="ru-RU" sz="1600" b="0" dirty="0">
                          <a:effectLst/>
                        </a:rPr>
                        <a:t>мая (</a:t>
                      </a:r>
                      <a:r>
                        <a:rPr lang="ru-RU" sz="1600" b="0" dirty="0" err="1">
                          <a:effectLst/>
                        </a:rPr>
                        <a:t>чт</a:t>
                      </a:r>
                      <a:r>
                        <a:rPr lang="ru-RU" sz="1600" b="0" dirty="0">
                          <a:effectLst/>
                        </a:rPr>
                        <a:t>)</a:t>
                      </a: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 smtClean="0">
                          <a:effectLst/>
                        </a:rPr>
                        <a:t>обществознание</a:t>
                      </a:r>
                      <a:endParaRPr lang="ru-RU" sz="1600" b="0" dirty="0">
                        <a:effectLst/>
                      </a:endParaRP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 smtClean="0">
                          <a:effectLst/>
                        </a:rPr>
                        <a:t>обществознание</a:t>
                      </a:r>
                      <a:endParaRPr lang="ru-RU" sz="1600" b="0" dirty="0">
                        <a:effectLst/>
                      </a:endParaRP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18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>
                          <a:effectLst/>
                        </a:rPr>
                        <a:t>4</a:t>
                      </a:r>
                      <a:r>
                        <a:rPr lang="ru-RU" sz="1600" b="0" dirty="0" smtClean="0">
                          <a:effectLst/>
                        </a:rPr>
                        <a:t> </a:t>
                      </a:r>
                      <a:r>
                        <a:rPr lang="ru-RU" sz="1600" b="0" dirty="0">
                          <a:effectLst/>
                        </a:rPr>
                        <a:t>июня </a:t>
                      </a:r>
                      <a:r>
                        <a:rPr lang="ru-RU" sz="1600" b="0" dirty="0" smtClean="0">
                          <a:effectLst/>
                        </a:rPr>
                        <a:t>(</a:t>
                      </a:r>
                      <a:r>
                        <a:rPr lang="ru-RU" sz="1600" b="0" dirty="0" err="1" smtClean="0">
                          <a:effectLst/>
                        </a:rPr>
                        <a:t>вт</a:t>
                      </a:r>
                      <a:r>
                        <a:rPr lang="ru-RU" sz="1600" b="0" dirty="0" smtClean="0">
                          <a:effectLst/>
                        </a:rPr>
                        <a:t>)</a:t>
                      </a:r>
                      <a:endParaRPr lang="ru-RU" sz="1600" b="0" dirty="0">
                        <a:effectLst/>
                      </a:endParaRP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 smtClean="0">
                          <a:effectLst/>
                        </a:rPr>
                        <a:t>обществознание, химия, география, </a:t>
                      </a:r>
                      <a:r>
                        <a:rPr lang="ru-RU" sz="1600" b="0" dirty="0">
                          <a:effectLst/>
                        </a:rPr>
                        <a:t>информатика и ИКТ</a:t>
                      </a: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 smtClean="0">
                          <a:effectLst/>
                        </a:rPr>
                        <a:t>обществознание, химия, география, информатика и ИКТ</a:t>
                      </a:r>
                      <a:endParaRPr lang="ru-RU" sz="1600" b="0" dirty="0">
                        <a:effectLst/>
                      </a:endParaRP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18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r>
                        <a:rPr lang="ru-RU" sz="1600" b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</a:rPr>
                        <a:t>июня </a:t>
                      </a:r>
                      <a:r>
                        <a:rPr lang="ru-RU" sz="1600" b="0" dirty="0" smtClean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ru-RU" sz="1600" b="0" dirty="0" err="1" smtClean="0">
                          <a:solidFill>
                            <a:srgbClr val="FF0000"/>
                          </a:solidFill>
                          <a:effectLst/>
                        </a:rPr>
                        <a:t>чт</a:t>
                      </a:r>
                      <a:r>
                        <a:rPr lang="ru-RU" sz="1600" b="0" dirty="0" smtClean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ru-RU" sz="1600" b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>
                          <a:solidFill>
                            <a:srgbClr val="FF0000"/>
                          </a:solidFill>
                          <a:effectLst/>
                        </a:rPr>
                        <a:t>математика</a:t>
                      </a: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</a:rPr>
                        <a:t>математика</a:t>
                      </a: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349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 smtClean="0">
                          <a:effectLst/>
                        </a:rPr>
                        <a:t>11 </a:t>
                      </a:r>
                      <a:r>
                        <a:rPr lang="ru-RU" sz="1600" b="0" dirty="0">
                          <a:effectLst/>
                        </a:rPr>
                        <a:t>июня </a:t>
                      </a:r>
                      <a:r>
                        <a:rPr lang="ru-RU" sz="1600" b="0" dirty="0" smtClean="0">
                          <a:effectLst/>
                        </a:rPr>
                        <a:t>(</a:t>
                      </a:r>
                      <a:r>
                        <a:rPr lang="ru-RU" sz="1600" b="0" dirty="0" err="1" smtClean="0">
                          <a:effectLst/>
                        </a:rPr>
                        <a:t>вт</a:t>
                      </a:r>
                      <a:r>
                        <a:rPr lang="ru-RU" sz="1600" b="0" dirty="0" smtClean="0">
                          <a:effectLst/>
                        </a:rPr>
                        <a:t>)</a:t>
                      </a:r>
                      <a:endParaRPr lang="ru-RU" sz="1600" b="0" dirty="0">
                        <a:effectLst/>
                      </a:endParaRP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 smtClean="0">
                          <a:effectLst/>
                        </a:rPr>
                        <a:t>физика, литература, информатика и ИКТ, биология</a:t>
                      </a:r>
                      <a:endParaRPr lang="ru-RU" sz="1600" b="0" dirty="0">
                        <a:effectLst/>
                      </a:endParaRP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 smtClean="0">
                          <a:effectLst/>
                        </a:rPr>
                        <a:t>физика, литература, информатика и ИКТ, биология</a:t>
                      </a:r>
                      <a:endParaRPr lang="ru-RU" sz="1600" b="0" dirty="0">
                        <a:effectLst/>
                      </a:endParaRP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18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 smtClean="0">
                          <a:effectLst/>
                        </a:rPr>
                        <a:t>14 </a:t>
                      </a:r>
                      <a:r>
                        <a:rPr lang="ru-RU" sz="1600" b="0" dirty="0">
                          <a:effectLst/>
                        </a:rPr>
                        <a:t>июня </a:t>
                      </a:r>
                      <a:r>
                        <a:rPr lang="ru-RU" sz="1600" b="0" dirty="0" smtClean="0">
                          <a:effectLst/>
                        </a:rPr>
                        <a:t>(</a:t>
                      </a:r>
                      <a:r>
                        <a:rPr lang="ru-RU" sz="1600" b="0" dirty="0" err="1" smtClean="0">
                          <a:effectLst/>
                        </a:rPr>
                        <a:t>пт</a:t>
                      </a:r>
                      <a:r>
                        <a:rPr lang="ru-RU" sz="1600" b="0" dirty="0" smtClean="0">
                          <a:effectLst/>
                        </a:rPr>
                        <a:t>)</a:t>
                      </a:r>
                      <a:endParaRPr lang="ru-RU" sz="1600" b="0" dirty="0">
                        <a:effectLst/>
                      </a:endParaRP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 smtClean="0">
                          <a:effectLst/>
                        </a:rPr>
                        <a:t>история, физика, география </a:t>
                      </a:r>
                      <a:endParaRPr lang="ru-RU" sz="1600" b="0" dirty="0">
                        <a:effectLst/>
                      </a:endParaRP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 smtClean="0">
                          <a:effectLst/>
                        </a:rPr>
                        <a:t>история, физика, география </a:t>
                      </a:r>
                      <a:endParaRPr lang="ru-RU" sz="1600" b="0" dirty="0">
                        <a:effectLst/>
                      </a:endParaRP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18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 smtClean="0">
                          <a:solidFill>
                            <a:srgbClr val="FF0000"/>
                          </a:solidFill>
                          <a:effectLst/>
                        </a:rPr>
                        <a:t>25 </a:t>
                      </a: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</a:rPr>
                        <a:t>июня </a:t>
                      </a:r>
                      <a:r>
                        <a:rPr lang="ru-RU" sz="1600" b="0" dirty="0" smtClean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ru-RU" sz="1600" b="0" dirty="0" err="1" smtClean="0">
                          <a:solidFill>
                            <a:srgbClr val="FF0000"/>
                          </a:solidFill>
                          <a:effectLst/>
                        </a:rPr>
                        <a:t>вт</a:t>
                      </a:r>
                      <a:r>
                        <a:rPr lang="ru-RU" sz="1600" b="0" dirty="0" smtClean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ru-RU" sz="1600" b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>
                          <a:solidFill>
                            <a:srgbClr val="FF0000"/>
                          </a:solidFill>
                          <a:effectLst/>
                        </a:rPr>
                        <a:t>резерв: русский язык</a:t>
                      </a: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</a:rPr>
                        <a:t>резерв: русский язык</a:t>
                      </a: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18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 smtClean="0">
                          <a:solidFill>
                            <a:srgbClr val="FF0000"/>
                          </a:solidFill>
                          <a:effectLst/>
                        </a:rPr>
                        <a:t>27 </a:t>
                      </a: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</a:rPr>
                        <a:t>июня (</a:t>
                      </a:r>
                      <a:r>
                        <a:rPr lang="ru-RU" sz="1600" b="0" dirty="0" err="1">
                          <a:solidFill>
                            <a:srgbClr val="FF0000"/>
                          </a:solidFill>
                          <a:effectLst/>
                        </a:rPr>
                        <a:t>чт</a:t>
                      </a: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>
                          <a:solidFill>
                            <a:srgbClr val="FF0000"/>
                          </a:solidFill>
                          <a:effectLst/>
                        </a:rPr>
                        <a:t>резерв: математика</a:t>
                      </a: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</a:rPr>
                        <a:t>резерв: математика</a:t>
                      </a: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503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 smtClean="0">
                          <a:effectLst/>
                        </a:rPr>
                        <a:t>26 </a:t>
                      </a:r>
                      <a:r>
                        <a:rPr lang="ru-RU" sz="1600" b="0" dirty="0">
                          <a:effectLst/>
                        </a:rPr>
                        <a:t>июня </a:t>
                      </a:r>
                      <a:r>
                        <a:rPr lang="ru-RU" sz="1600" b="0" dirty="0" smtClean="0">
                          <a:effectLst/>
                        </a:rPr>
                        <a:t>(ср)</a:t>
                      </a:r>
                      <a:endParaRPr lang="ru-RU" sz="1600" b="0" dirty="0">
                        <a:effectLst/>
                      </a:endParaRP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>
                          <a:effectLst/>
                        </a:rPr>
                        <a:t>резерв: </a:t>
                      </a:r>
                      <a:r>
                        <a:rPr lang="ru-RU" sz="1600" b="0" dirty="0" smtClean="0">
                          <a:effectLst/>
                        </a:rPr>
                        <a:t>обществознание,</a:t>
                      </a:r>
                      <a:r>
                        <a:rPr lang="ru-RU" sz="1600" b="0" baseline="0" dirty="0" smtClean="0">
                          <a:effectLst/>
                        </a:rPr>
                        <a:t> </a:t>
                      </a:r>
                      <a:r>
                        <a:rPr lang="ru-RU" sz="1600" b="0" dirty="0" smtClean="0">
                          <a:effectLst/>
                        </a:rPr>
                        <a:t>физика, биология</a:t>
                      </a:r>
                      <a:r>
                        <a:rPr lang="ru-RU" sz="1600" b="0" dirty="0">
                          <a:effectLst/>
                        </a:rPr>
                        <a:t>, информатика и </a:t>
                      </a:r>
                      <a:r>
                        <a:rPr lang="ru-RU" sz="1600" b="0" dirty="0" smtClean="0">
                          <a:effectLst/>
                        </a:rPr>
                        <a:t>ИКТ</a:t>
                      </a:r>
                      <a:endParaRPr lang="ru-RU" sz="1600" b="0" dirty="0">
                        <a:effectLst/>
                      </a:endParaRP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>
                          <a:effectLst/>
                        </a:rPr>
                        <a:t>резерв: </a:t>
                      </a:r>
                      <a:r>
                        <a:rPr lang="ru-RU" sz="1600" b="0" dirty="0" smtClean="0">
                          <a:effectLst/>
                        </a:rPr>
                        <a:t>обществознание,</a:t>
                      </a:r>
                      <a:r>
                        <a:rPr lang="ru-RU" sz="1600" b="0" baseline="0" dirty="0" smtClean="0">
                          <a:effectLst/>
                        </a:rPr>
                        <a:t> </a:t>
                      </a:r>
                      <a:r>
                        <a:rPr lang="ru-RU" sz="1600" b="0" dirty="0" smtClean="0">
                          <a:effectLst/>
                        </a:rPr>
                        <a:t>физика, биология, информатика и ИКТ</a:t>
                      </a:r>
                      <a:endParaRPr lang="ru-RU" sz="1600" b="0" dirty="0">
                        <a:effectLst/>
                      </a:endParaRP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 smtClean="0">
                          <a:effectLst/>
                        </a:rPr>
                        <a:t>28 </a:t>
                      </a:r>
                      <a:r>
                        <a:rPr lang="ru-RU" sz="1600" b="0" dirty="0">
                          <a:effectLst/>
                        </a:rPr>
                        <a:t>июня </a:t>
                      </a:r>
                      <a:r>
                        <a:rPr lang="ru-RU" sz="1600" b="0" dirty="0" smtClean="0">
                          <a:effectLst/>
                        </a:rPr>
                        <a:t>(</a:t>
                      </a:r>
                      <a:r>
                        <a:rPr lang="ru-RU" sz="1600" b="0" dirty="0" err="1" smtClean="0">
                          <a:effectLst/>
                        </a:rPr>
                        <a:t>пт</a:t>
                      </a:r>
                      <a:r>
                        <a:rPr lang="ru-RU" sz="1600" b="0" dirty="0" smtClean="0">
                          <a:effectLst/>
                        </a:rPr>
                        <a:t>)</a:t>
                      </a:r>
                      <a:endParaRPr lang="ru-RU" sz="1600" b="0" dirty="0">
                        <a:effectLst/>
                      </a:endParaRP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effectLst/>
                        </a:rPr>
                        <a:t>резерв: история, химия, география, литература</a:t>
                      </a: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>
                          <a:effectLst/>
                        </a:rPr>
                        <a:t>резерв: </a:t>
                      </a:r>
                      <a:r>
                        <a:rPr lang="ru-RU" sz="1600" b="0" dirty="0" smtClean="0">
                          <a:effectLst/>
                        </a:rPr>
                        <a:t>история, химия, география, литература</a:t>
                      </a:r>
                      <a:endParaRPr lang="ru-RU" sz="1600" b="0" dirty="0">
                        <a:effectLst/>
                      </a:endParaRP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7046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 smtClean="0">
                          <a:effectLst/>
                        </a:rPr>
                        <a:t>29 </a:t>
                      </a:r>
                      <a:r>
                        <a:rPr lang="ru-RU" sz="1600" b="0" dirty="0">
                          <a:effectLst/>
                        </a:rPr>
                        <a:t>июня </a:t>
                      </a:r>
                      <a:r>
                        <a:rPr lang="ru-RU" sz="1600" b="0" dirty="0" smtClean="0">
                          <a:effectLst/>
                        </a:rPr>
                        <a:t>(</a:t>
                      </a:r>
                      <a:r>
                        <a:rPr lang="ru-RU" sz="1600" b="0" dirty="0" err="1" smtClean="0">
                          <a:effectLst/>
                        </a:rPr>
                        <a:t>сб</a:t>
                      </a:r>
                      <a:r>
                        <a:rPr lang="ru-RU" sz="1600" b="0" dirty="0" smtClean="0">
                          <a:effectLst/>
                        </a:rPr>
                        <a:t>)</a:t>
                      </a:r>
                      <a:endParaRPr lang="ru-RU" sz="1600" b="0" dirty="0">
                        <a:effectLst/>
                      </a:endParaRP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effectLst/>
                        </a:rPr>
                        <a:t>резерв: иностранные языки</a:t>
                      </a: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effectLst/>
                        </a:rPr>
                        <a:t>резерв: </a:t>
                      </a:r>
                      <a:r>
                        <a:rPr lang="ru-RU" sz="1600" b="0" dirty="0" smtClean="0">
                          <a:effectLst/>
                        </a:rPr>
                        <a:t>иностранные языки</a:t>
                      </a: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18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 smtClean="0">
                          <a:effectLst/>
                        </a:rPr>
                        <a:t>1 июля (</a:t>
                      </a:r>
                      <a:r>
                        <a:rPr lang="ru-RU" sz="1600" b="0" dirty="0" err="1">
                          <a:effectLst/>
                        </a:rPr>
                        <a:t>п</a:t>
                      </a:r>
                      <a:r>
                        <a:rPr lang="ru-RU" sz="1600" b="0" dirty="0" err="1" smtClean="0">
                          <a:effectLst/>
                        </a:rPr>
                        <a:t>т</a:t>
                      </a:r>
                      <a:r>
                        <a:rPr lang="ru-RU" sz="1600" b="0" dirty="0">
                          <a:effectLst/>
                        </a:rPr>
                        <a:t>)</a:t>
                      </a: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>
                          <a:effectLst/>
                        </a:rPr>
                        <a:t>резерв: по всем предметам</a:t>
                      </a: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>
                          <a:effectLst/>
                        </a:rPr>
                        <a:t>резерв: по всем предметам</a:t>
                      </a: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618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 smtClean="0">
                          <a:effectLst/>
                        </a:rPr>
                        <a:t>2 июля (</a:t>
                      </a:r>
                      <a:r>
                        <a:rPr lang="ru-RU" sz="1600" b="0" dirty="0" err="1">
                          <a:effectLst/>
                        </a:rPr>
                        <a:t>в</a:t>
                      </a:r>
                      <a:r>
                        <a:rPr lang="ru-RU" sz="1600" b="0" dirty="0" err="1" smtClean="0">
                          <a:effectLst/>
                        </a:rPr>
                        <a:t>т</a:t>
                      </a:r>
                      <a:r>
                        <a:rPr lang="ru-RU" sz="1600" b="0" dirty="0">
                          <a:effectLst/>
                        </a:rPr>
                        <a:t>)</a:t>
                      </a: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>
                          <a:effectLst/>
                        </a:rPr>
                        <a:t>резерв: по всем предметам</a:t>
                      </a: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>
                          <a:effectLst/>
                        </a:rPr>
                        <a:t>резерв: по всем предметам</a:t>
                      </a:r>
                    </a:p>
                  </a:txBody>
                  <a:tcPr marL="27362" marR="27362" marT="13681" marB="1368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44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731520"/>
            <a:ext cx="8856984" cy="3474720"/>
          </a:xfrm>
        </p:spPr>
        <p:txBody>
          <a:bodyPr>
            <a:noAutofit/>
          </a:bodyPr>
          <a:lstStyle/>
          <a:p>
            <a:pPr algn="just"/>
            <a:r>
              <a:rPr lang="ru-RU" sz="1800" dirty="0">
                <a:solidFill>
                  <a:srgbClr val="333333"/>
                </a:solidFill>
                <a:latin typeface="PT Sans"/>
              </a:rPr>
              <a:t>При получении на </a:t>
            </a:r>
            <a:r>
              <a:rPr lang="ru-RU" sz="1800" dirty="0" smtClean="0">
                <a:solidFill>
                  <a:srgbClr val="333333"/>
                </a:solidFill>
                <a:latin typeface="PT Sans"/>
              </a:rPr>
              <a:t>ГИА-9 </a:t>
            </a:r>
            <a:r>
              <a:rPr lang="ru-RU" sz="1800" dirty="0">
                <a:solidFill>
                  <a:srgbClr val="333333"/>
                </a:solidFill>
                <a:latin typeface="PT Sans"/>
              </a:rPr>
              <a:t>результата ниже минимального количества баллов, участник экзаменов допускается до повторного прохождения ГИА-9 по соответствующему учебному предмету не ранее, чем через год.</a:t>
            </a:r>
          </a:p>
          <a:p>
            <a:pPr algn="just"/>
            <a:r>
              <a:rPr lang="ru-RU" sz="1800" dirty="0">
                <a:solidFill>
                  <a:srgbClr val="C00000"/>
                </a:solidFill>
                <a:latin typeface="PT Sans"/>
              </a:rPr>
              <a:t>Исключения предусмотрены в случае:</a:t>
            </a:r>
          </a:p>
          <a:p>
            <a:pPr algn="just">
              <a:buFont typeface="Arial"/>
              <a:buChar char="•"/>
            </a:pPr>
            <a:r>
              <a:rPr lang="ru-RU" sz="1800" dirty="0">
                <a:solidFill>
                  <a:srgbClr val="333333"/>
                </a:solidFill>
                <a:latin typeface="PT Sans"/>
              </a:rPr>
              <a:t>если </a:t>
            </a:r>
            <a:r>
              <a:rPr lang="ru-RU" sz="1800" dirty="0" smtClean="0">
                <a:solidFill>
                  <a:srgbClr val="333333"/>
                </a:solidFill>
                <a:latin typeface="PT Sans"/>
              </a:rPr>
              <a:t>обучающийся не </a:t>
            </a:r>
            <a:r>
              <a:rPr lang="ru-RU" sz="1800" dirty="0">
                <a:solidFill>
                  <a:srgbClr val="333333"/>
                </a:solidFill>
                <a:latin typeface="PT Sans"/>
              </a:rPr>
              <a:t>набрал минимального количества баллов по одному из обязательных предметов (русский язык или математика);</a:t>
            </a:r>
          </a:p>
          <a:p>
            <a:pPr algn="just">
              <a:buFont typeface="Arial"/>
              <a:buChar char="•"/>
            </a:pPr>
            <a:r>
              <a:rPr lang="ru-RU" sz="1800" dirty="0">
                <a:solidFill>
                  <a:srgbClr val="333333"/>
                </a:solidFill>
                <a:latin typeface="PT Sans"/>
              </a:rPr>
              <a:t>если участник ГИА-9 не явился на экзамен по уважительной причине (болезнь или иные обстоятельства, подтвержденные документально);</a:t>
            </a:r>
          </a:p>
          <a:p>
            <a:pPr algn="just">
              <a:buFont typeface="Arial"/>
              <a:buChar char="•"/>
            </a:pPr>
            <a:r>
              <a:rPr lang="ru-RU" sz="1800" dirty="0">
                <a:solidFill>
                  <a:srgbClr val="333333"/>
                </a:solidFill>
                <a:latin typeface="PT Sans"/>
              </a:rPr>
              <a:t>если участник ГИА-9 не завершил выполнение экзаменационной работы по объективным причинам (болезнь или иные обстоятельства, подтвержденные документально);</a:t>
            </a:r>
          </a:p>
          <a:p>
            <a:pPr algn="just">
              <a:buFont typeface="Arial"/>
              <a:buChar char="•"/>
            </a:pPr>
            <a:r>
              <a:rPr lang="ru-RU" sz="1800" dirty="0">
                <a:solidFill>
                  <a:srgbClr val="333333"/>
                </a:solidFill>
                <a:latin typeface="PT Sans"/>
              </a:rPr>
              <a:t>если участнику ГИА-9 была удовлетворена апелляция о нарушении установленного порядка проведения ГИА-9;</a:t>
            </a:r>
          </a:p>
          <a:p>
            <a:pPr algn="just">
              <a:buFont typeface="Arial"/>
              <a:buChar char="•"/>
            </a:pPr>
            <a:r>
              <a:rPr lang="ru-RU" sz="1800" dirty="0">
                <a:solidFill>
                  <a:srgbClr val="333333"/>
                </a:solidFill>
                <a:latin typeface="PT Sans"/>
              </a:rPr>
              <a:t>если результаты участника ГИА-9 были аннулированы по решению </a:t>
            </a:r>
            <a:r>
              <a:rPr lang="ru-RU" sz="1800" dirty="0" smtClean="0">
                <a:solidFill>
                  <a:srgbClr val="333333"/>
                </a:solidFill>
                <a:latin typeface="PT Sans"/>
              </a:rPr>
              <a:t>ГЭК.</a:t>
            </a:r>
            <a:endParaRPr lang="ru-RU" sz="1800" dirty="0">
              <a:solidFill>
                <a:srgbClr val="333333"/>
              </a:solidFill>
              <a:latin typeface="PT Sans"/>
            </a:endParaRPr>
          </a:p>
          <a:p>
            <a:pPr algn="just"/>
            <a:r>
              <a:rPr lang="ru-RU" sz="1800" dirty="0">
                <a:solidFill>
                  <a:srgbClr val="333333"/>
                </a:solidFill>
                <a:latin typeface="PT Sans"/>
              </a:rPr>
              <a:t>В этом случае такой участник ГИА-9 по решению ГЭК допускается до повторной сдачи экзамена по соответствующему учебному предмету в сроки, установленные </a:t>
            </a:r>
            <a:r>
              <a:rPr lang="ru-RU" sz="1800" b="1" dirty="0">
                <a:solidFill>
                  <a:schemeClr val="accent4">
                    <a:lumMod val="50000"/>
                  </a:schemeClr>
                </a:solidFill>
                <a:latin typeface="PT Sans"/>
                <a:hlinkClick r:id="rId2"/>
              </a:rPr>
              <a:t>единым расписанием</a:t>
            </a:r>
            <a:r>
              <a:rPr lang="ru-RU" sz="1800" dirty="0">
                <a:solidFill>
                  <a:schemeClr val="tx1"/>
                </a:solidFill>
                <a:latin typeface="PT Sans"/>
              </a:rPr>
              <a:t>.</a:t>
            </a:r>
          </a:p>
          <a:p>
            <a:pPr marL="45720" indent="0">
              <a:buNone/>
            </a:pPr>
            <a:r>
              <a:rPr lang="ru-RU" sz="1800" dirty="0">
                <a:solidFill>
                  <a:srgbClr val="333333"/>
                </a:solidFill>
                <a:latin typeface="PT Sans"/>
              </a:rPr>
              <a:t/>
            </a:r>
            <a:br>
              <a:rPr lang="ru-RU" sz="1800" dirty="0">
                <a:solidFill>
                  <a:srgbClr val="333333"/>
                </a:solidFill>
                <a:latin typeface="PT Sans"/>
              </a:rPr>
            </a:b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188640"/>
            <a:ext cx="60917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rgbClr val="0000FF"/>
                </a:solidFill>
              </a:rPr>
              <a:t>Повторное прохождение ГИА-9</a:t>
            </a:r>
          </a:p>
        </p:txBody>
      </p:sp>
    </p:spTree>
    <p:extLst>
      <p:ext uri="{BB962C8B-B14F-4D97-AF65-F5344CB8AC3E}">
        <p14:creationId xmlns:p14="http://schemas.microsoft.com/office/powerpoint/2010/main" val="405064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53013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CC"/>
                </a:solidFill>
              </a:rPr>
              <a:t>График проведения экзаменов в дополнительный период</a:t>
            </a:r>
            <a:endParaRPr lang="ru-RU" sz="2400" b="1" dirty="0">
              <a:solidFill>
                <a:srgbClr val="0000CC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942216"/>
              </p:ext>
            </p:extLst>
          </p:nvPr>
        </p:nvGraphicFramePr>
        <p:xfrm>
          <a:off x="395535" y="690945"/>
          <a:ext cx="8568952" cy="5500534"/>
        </p:xfrm>
        <a:graphic>
          <a:graphicData uri="http://schemas.openxmlformats.org/drawingml/2006/table">
            <a:tbl>
              <a:tblPr/>
              <a:tblGrid>
                <a:gridCol w="1530170"/>
                <a:gridCol w="3519391"/>
                <a:gridCol w="3519391"/>
              </a:tblGrid>
              <a:tr h="11880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dirty="0">
                          <a:effectLst/>
                        </a:rPr>
                        <a:t>Дата</a:t>
                      </a:r>
                      <a:endParaRPr lang="ru-RU" sz="1600" b="0" dirty="0">
                        <a:effectLst/>
                      </a:endParaRPr>
                    </a:p>
                  </a:txBody>
                  <a:tcPr marL="29701" marR="29701" marT="14851" marB="148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>
                          <a:effectLst/>
                        </a:rPr>
                        <a:t>ОГЭ</a:t>
                      </a:r>
                      <a:endParaRPr lang="ru-RU" sz="1600" b="0">
                        <a:effectLst/>
                      </a:endParaRPr>
                    </a:p>
                  </a:txBody>
                  <a:tcPr marL="29701" marR="29701" marT="14851" marB="148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1">
                          <a:effectLst/>
                        </a:rPr>
                        <a:t>ГВЭ-9</a:t>
                      </a:r>
                      <a:endParaRPr lang="ru-RU" sz="1600" b="0">
                        <a:effectLst/>
                      </a:endParaRPr>
                    </a:p>
                  </a:txBody>
                  <a:tcPr marL="29701" marR="29701" marT="14851" marB="148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012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r>
                        <a:rPr lang="ru-RU" sz="1600" b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</a:rPr>
                        <a:t>сентября (</a:t>
                      </a:r>
                      <a:r>
                        <a:rPr lang="ru-RU" sz="1600" b="0" dirty="0" err="1">
                          <a:solidFill>
                            <a:srgbClr val="FF0000"/>
                          </a:solidFill>
                          <a:effectLst/>
                        </a:rPr>
                        <a:t>вт</a:t>
                      </a: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</a:p>
                  </a:txBody>
                  <a:tcPr marL="29701" marR="29701" marT="14851" marB="148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>
                          <a:solidFill>
                            <a:srgbClr val="FF0000"/>
                          </a:solidFill>
                          <a:effectLst/>
                        </a:rPr>
                        <a:t>русский язык</a:t>
                      </a:r>
                    </a:p>
                  </a:txBody>
                  <a:tcPr marL="29701" marR="29701" marT="14851" marB="148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</a:rPr>
                        <a:t>русский язык</a:t>
                      </a:r>
                    </a:p>
                  </a:txBody>
                  <a:tcPr marL="29701" marR="29701" marT="14851" marB="148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27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r>
                        <a:rPr lang="ru-RU" sz="1600" b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</a:rPr>
                        <a:t>сентября (</a:t>
                      </a:r>
                      <a:r>
                        <a:rPr lang="ru-RU" sz="1600" b="0" dirty="0" err="1">
                          <a:solidFill>
                            <a:srgbClr val="FF0000"/>
                          </a:solidFill>
                          <a:effectLst/>
                        </a:rPr>
                        <a:t>пт</a:t>
                      </a:r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</a:p>
                  </a:txBody>
                  <a:tcPr marL="29701" marR="29701" marT="14851" marB="148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>
                          <a:solidFill>
                            <a:srgbClr val="FF0000"/>
                          </a:solidFill>
                          <a:effectLst/>
                        </a:rPr>
                        <a:t>математика</a:t>
                      </a:r>
                    </a:p>
                  </a:txBody>
                  <a:tcPr marL="29701" marR="29701" marT="14851" marB="148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>
                          <a:solidFill>
                            <a:srgbClr val="FF0000"/>
                          </a:solidFill>
                          <a:effectLst/>
                        </a:rPr>
                        <a:t>математика</a:t>
                      </a:r>
                    </a:p>
                  </a:txBody>
                  <a:tcPr marL="29701" marR="29701" marT="14851" marB="148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012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 smtClean="0">
                          <a:effectLst/>
                        </a:rPr>
                        <a:t>9 </a:t>
                      </a:r>
                      <a:r>
                        <a:rPr lang="ru-RU" sz="1600" b="0" dirty="0">
                          <a:effectLst/>
                        </a:rPr>
                        <a:t>сентября (</a:t>
                      </a:r>
                      <a:r>
                        <a:rPr lang="ru-RU" sz="1600" b="0" dirty="0" err="1">
                          <a:effectLst/>
                        </a:rPr>
                        <a:t>пн</a:t>
                      </a:r>
                      <a:r>
                        <a:rPr lang="ru-RU" sz="1600" b="0" dirty="0">
                          <a:effectLst/>
                        </a:rPr>
                        <a:t>)</a:t>
                      </a:r>
                    </a:p>
                  </a:txBody>
                  <a:tcPr marL="29701" marR="29701" marT="14851" marB="148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>
                          <a:effectLst/>
                        </a:rPr>
                        <a:t>история, биология, физика, география</a:t>
                      </a:r>
                    </a:p>
                  </a:txBody>
                  <a:tcPr marL="29701" marR="29701" marT="14851" marB="148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>
                          <a:effectLst/>
                        </a:rPr>
                        <a:t>история, биология, физика, география</a:t>
                      </a:r>
                    </a:p>
                  </a:txBody>
                  <a:tcPr marL="29701" marR="29701" marT="14851" marB="148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012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 smtClean="0">
                          <a:effectLst/>
                        </a:rPr>
                        <a:t>11 </a:t>
                      </a:r>
                      <a:r>
                        <a:rPr lang="ru-RU" sz="1600" b="0" dirty="0">
                          <a:effectLst/>
                        </a:rPr>
                        <a:t>сентября (ср)</a:t>
                      </a:r>
                    </a:p>
                  </a:txBody>
                  <a:tcPr marL="29701" marR="29701" marT="14851" marB="148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>
                          <a:effectLst/>
                        </a:rPr>
                        <a:t>обществознание, химия, информатика и ИКТ, </a:t>
                      </a:r>
                      <a:r>
                        <a:rPr lang="ru-RU" sz="1600" b="0" dirty="0" smtClean="0">
                          <a:effectLst/>
                        </a:rPr>
                        <a:t>литература</a:t>
                      </a:r>
                      <a:endParaRPr lang="ru-RU" sz="1600" b="0" dirty="0">
                        <a:effectLst/>
                      </a:endParaRPr>
                    </a:p>
                  </a:txBody>
                  <a:tcPr marL="29701" marR="29701" marT="14851" marB="148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>
                          <a:effectLst/>
                        </a:rPr>
                        <a:t>обществознание, химия, информатика и ИКТ, </a:t>
                      </a:r>
                      <a:r>
                        <a:rPr lang="ru-RU" sz="1600" b="0" dirty="0" smtClean="0">
                          <a:effectLst/>
                        </a:rPr>
                        <a:t>литература</a:t>
                      </a:r>
                      <a:endParaRPr lang="ru-RU" sz="1600" b="0" dirty="0">
                        <a:effectLst/>
                      </a:endParaRPr>
                    </a:p>
                  </a:txBody>
                  <a:tcPr marL="29701" marR="29701" marT="14851" marB="148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012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 smtClean="0">
                          <a:effectLst/>
                        </a:rPr>
                        <a:t>13 </a:t>
                      </a:r>
                      <a:r>
                        <a:rPr lang="ru-RU" sz="1600" b="0" dirty="0">
                          <a:effectLst/>
                        </a:rPr>
                        <a:t>сентября (</a:t>
                      </a:r>
                      <a:r>
                        <a:rPr lang="ru-RU" sz="1600" b="0" dirty="0" err="1">
                          <a:effectLst/>
                        </a:rPr>
                        <a:t>пт</a:t>
                      </a:r>
                      <a:r>
                        <a:rPr lang="ru-RU" sz="1600" b="0" dirty="0">
                          <a:effectLst/>
                        </a:rPr>
                        <a:t>)</a:t>
                      </a:r>
                    </a:p>
                  </a:txBody>
                  <a:tcPr marL="29701" marR="29701" marT="14851" marB="148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>
                          <a:effectLst/>
                        </a:rPr>
                        <a:t>иностранные языки</a:t>
                      </a:r>
                    </a:p>
                  </a:txBody>
                  <a:tcPr marL="29701" marR="29701" marT="14851" marB="148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>
                          <a:effectLst/>
                        </a:rPr>
                        <a:t>иностранные языки</a:t>
                      </a:r>
                    </a:p>
                  </a:txBody>
                  <a:tcPr marL="29701" marR="29701" marT="14851" marB="148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012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 smtClean="0">
                          <a:effectLst/>
                        </a:rPr>
                        <a:t>16 </a:t>
                      </a:r>
                      <a:r>
                        <a:rPr lang="ru-RU" sz="1600" b="0" dirty="0">
                          <a:effectLst/>
                        </a:rPr>
                        <a:t>сентября (</a:t>
                      </a:r>
                      <a:r>
                        <a:rPr lang="ru-RU" sz="1600" b="0" dirty="0" err="1">
                          <a:effectLst/>
                        </a:rPr>
                        <a:t>пн</a:t>
                      </a:r>
                      <a:r>
                        <a:rPr lang="ru-RU" sz="1600" b="0" dirty="0">
                          <a:effectLst/>
                        </a:rPr>
                        <a:t>)</a:t>
                      </a:r>
                    </a:p>
                  </a:txBody>
                  <a:tcPr marL="29701" marR="29701" marT="14851" marB="148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>
                          <a:effectLst/>
                        </a:rPr>
                        <a:t>резерв: русский язык</a:t>
                      </a:r>
                    </a:p>
                  </a:txBody>
                  <a:tcPr marL="29701" marR="29701" marT="14851" marB="148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>
                          <a:effectLst/>
                        </a:rPr>
                        <a:t>резерв: русский язык</a:t>
                      </a:r>
                    </a:p>
                  </a:txBody>
                  <a:tcPr marL="29701" marR="29701" marT="14851" marB="148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012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 smtClean="0">
                          <a:effectLst/>
                        </a:rPr>
                        <a:t>17 </a:t>
                      </a:r>
                      <a:r>
                        <a:rPr lang="ru-RU" sz="1600" b="0" dirty="0">
                          <a:effectLst/>
                        </a:rPr>
                        <a:t>сентября (</a:t>
                      </a:r>
                      <a:r>
                        <a:rPr lang="ru-RU" sz="1600" b="0" dirty="0" err="1">
                          <a:effectLst/>
                        </a:rPr>
                        <a:t>вт</a:t>
                      </a:r>
                      <a:r>
                        <a:rPr lang="ru-RU" sz="1600" b="0" dirty="0">
                          <a:effectLst/>
                        </a:rPr>
                        <a:t>)</a:t>
                      </a:r>
                    </a:p>
                  </a:txBody>
                  <a:tcPr marL="29701" marR="29701" marT="14851" marB="148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>
                          <a:effectLst/>
                        </a:rPr>
                        <a:t>резерв: история, биология, физика, география</a:t>
                      </a:r>
                    </a:p>
                  </a:txBody>
                  <a:tcPr marL="29701" marR="29701" marT="14851" marB="148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>
                          <a:effectLst/>
                        </a:rPr>
                        <a:t>резерв: история, биология, физика, география</a:t>
                      </a:r>
                    </a:p>
                  </a:txBody>
                  <a:tcPr marL="29701" marR="29701" marT="14851" marB="148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012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 smtClean="0">
                          <a:effectLst/>
                        </a:rPr>
                        <a:t>18 </a:t>
                      </a:r>
                      <a:r>
                        <a:rPr lang="ru-RU" sz="1600" b="0" dirty="0">
                          <a:effectLst/>
                        </a:rPr>
                        <a:t>сентября (ср)</a:t>
                      </a:r>
                    </a:p>
                  </a:txBody>
                  <a:tcPr marL="29701" marR="29701" marT="14851" marB="148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>
                          <a:effectLst/>
                        </a:rPr>
                        <a:t>резерв: математика</a:t>
                      </a:r>
                    </a:p>
                  </a:txBody>
                  <a:tcPr marL="29701" marR="29701" marT="14851" marB="148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>
                          <a:effectLst/>
                        </a:rPr>
                        <a:t>резерв: математика</a:t>
                      </a:r>
                    </a:p>
                  </a:txBody>
                  <a:tcPr marL="29701" marR="29701" marT="14851" marB="148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611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 smtClean="0">
                          <a:effectLst/>
                        </a:rPr>
                        <a:t>19 </a:t>
                      </a:r>
                      <a:r>
                        <a:rPr lang="ru-RU" sz="1600" b="0" dirty="0">
                          <a:effectLst/>
                        </a:rPr>
                        <a:t>сентября (</a:t>
                      </a:r>
                      <a:r>
                        <a:rPr lang="ru-RU" sz="1600" b="0" dirty="0" err="1">
                          <a:effectLst/>
                        </a:rPr>
                        <a:t>чт</a:t>
                      </a:r>
                      <a:r>
                        <a:rPr lang="ru-RU" sz="1600" b="0" dirty="0">
                          <a:effectLst/>
                        </a:rPr>
                        <a:t>)</a:t>
                      </a:r>
                    </a:p>
                  </a:txBody>
                  <a:tcPr marL="29701" marR="29701" marT="14851" marB="148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>
                          <a:effectLst/>
                        </a:rPr>
                        <a:t>резерв: обществознание, химия, информатика и ИКТ, литература</a:t>
                      </a:r>
                    </a:p>
                  </a:txBody>
                  <a:tcPr marL="29701" marR="29701" marT="14851" marB="148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>
                          <a:effectLst/>
                        </a:rPr>
                        <a:t>резерв: обществознание, химия, информатика и ИКТ, литература</a:t>
                      </a:r>
                    </a:p>
                  </a:txBody>
                  <a:tcPr marL="29701" marR="29701" marT="14851" marB="148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012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 smtClean="0">
                          <a:effectLst/>
                        </a:rPr>
                        <a:t>20 </a:t>
                      </a:r>
                      <a:r>
                        <a:rPr lang="ru-RU" sz="1600" b="0" dirty="0">
                          <a:effectLst/>
                        </a:rPr>
                        <a:t>сентября (</a:t>
                      </a:r>
                      <a:r>
                        <a:rPr lang="ru-RU" sz="1600" b="0" dirty="0" err="1">
                          <a:effectLst/>
                        </a:rPr>
                        <a:t>пт</a:t>
                      </a:r>
                      <a:r>
                        <a:rPr lang="ru-RU" sz="1600" b="0" dirty="0">
                          <a:effectLst/>
                        </a:rPr>
                        <a:t>)</a:t>
                      </a:r>
                    </a:p>
                  </a:txBody>
                  <a:tcPr marL="29701" marR="29701" marT="14851" marB="148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>
                          <a:effectLst/>
                        </a:rPr>
                        <a:t>резерв: иностранные языки</a:t>
                      </a:r>
                    </a:p>
                  </a:txBody>
                  <a:tcPr marL="29701" marR="29701" marT="14851" marB="148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>
                          <a:effectLst/>
                        </a:rPr>
                        <a:t>резерв: иностранные языки</a:t>
                      </a:r>
                    </a:p>
                  </a:txBody>
                  <a:tcPr marL="29701" marR="29701" marT="14851" marB="148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012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 smtClean="0">
                          <a:effectLst/>
                        </a:rPr>
                        <a:t>21 </a:t>
                      </a:r>
                      <a:r>
                        <a:rPr lang="ru-RU" sz="1600" b="0" dirty="0">
                          <a:effectLst/>
                        </a:rPr>
                        <a:t>сентября (</a:t>
                      </a:r>
                      <a:r>
                        <a:rPr lang="ru-RU" sz="1600" b="0" dirty="0" err="1">
                          <a:effectLst/>
                        </a:rPr>
                        <a:t>сб</a:t>
                      </a:r>
                      <a:r>
                        <a:rPr lang="ru-RU" sz="1600" b="0" dirty="0">
                          <a:effectLst/>
                        </a:rPr>
                        <a:t>)</a:t>
                      </a:r>
                    </a:p>
                  </a:txBody>
                  <a:tcPr marL="29701" marR="29701" marT="14851" marB="148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>
                          <a:effectLst/>
                        </a:rPr>
                        <a:t>резерв: по всем учебным предметам</a:t>
                      </a:r>
                    </a:p>
                  </a:txBody>
                  <a:tcPr marL="29701" marR="29701" marT="14851" marB="148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dirty="0">
                          <a:effectLst/>
                        </a:rPr>
                        <a:t>резерв: по всем учебным предметам</a:t>
                      </a:r>
                    </a:p>
                  </a:txBody>
                  <a:tcPr marL="29701" marR="29701" marT="14851" marB="1485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67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490158"/>
              </p:ext>
            </p:extLst>
          </p:nvPr>
        </p:nvGraphicFramePr>
        <p:xfrm>
          <a:off x="107504" y="548684"/>
          <a:ext cx="8784976" cy="6341459"/>
        </p:xfrm>
        <a:graphic>
          <a:graphicData uri="http://schemas.openxmlformats.org/drawingml/2006/table">
            <a:tbl>
              <a:tblPr firstRow="1" firstCol="1" bandRow="1"/>
              <a:tblGrid>
                <a:gridCol w="259365"/>
                <a:gridCol w="346718"/>
                <a:gridCol w="502014"/>
                <a:gridCol w="496622"/>
                <a:gridCol w="300885"/>
                <a:gridCol w="291179"/>
                <a:gridCol w="549466"/>
                <a:gridCol w="706379"/>
                <a:gridCol w="387160"/>
                <a:gridCol w="311669"/>
                <a:gridCol w="688584"/>
                <a:gridCol w="581819"/>
                <a:gridCol w="515494"/>
                <a:gridCol w="630888"/>
                <a:gridCol w="533289"/>
                <a:gridCol w="556475"/>
                <a:gridCol w="513338"/>
                <a:gridCol w="613632"/>
              </a:tblGrid>
              <a:tr h="147207">
                <a:tc grid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ОСНОВНОЙ ЭТАП 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РЕЗЕРВНЫЕ ДНИ ОСНОВНОГО ЭТАПА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6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МР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ОУ-ППЭ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24.05 – ин.яз (письмо)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25.05 – ин.яз (устная)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28.05 -русский язык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30.05 - обществознание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04.06 - инф и ИКТ, хим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06.06 -математика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11.06 - физ, инф и ИКТ,лит,био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14.06-  гео,ист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25.06 – русский язык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26.06 - </a:t>
                      </a:r>
                      <a:br>
                        <a:rPr lang="ru-RU" sz="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био, инф, общ, физ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27.06 - математика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28.06 - гео, ист, хим, лит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29.06 - ин.яз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01.07 -все предметы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3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ГВЭ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ГВЭ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ГВЭ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ГВЭ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167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РУС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Хим,Инф (р)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Гео, Ист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РУС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Гео, Ист, Хим, Лит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208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Англ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Ин.яз (р)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РУС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Хим, Инф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Био, Инф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Био, Инф, Общ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217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Ин.яз (р)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РУС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Гео, Ист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 предметы (р)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</a:tr>
              <a:tr h="245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237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Ан.яз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РУС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 (р)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Хим, Инф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Био, Инф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Гео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Ин.яз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242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Ан.яз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РУС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Хим, Инф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Био, Инф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Гео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383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Франц,Нем, Исп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РУС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Хим, Инф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Лит, Инф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Гео, Ист, Хим, Лит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385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Ан.яз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РУС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Хим, Инф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Био, Инф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РУС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395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Ан.яз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РУС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Хим, Инф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Лит, Физ, Инф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Био, Инф, Общ, Физ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Ин.яз (р)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399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Ан.яз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РУС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Хим, Инф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 (р)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Био, Инф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Гео, Ист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 предметы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122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505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Англ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РУС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Гео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РУС (р)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Ин.яз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380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Англ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РУС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ГВЭ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Хим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ГВЭ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Био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ГВЭ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ГВЭ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382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РУС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ГВЭ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Инф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ГВЭ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Био, Физ, Инф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Гео, Ист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Био, Инф, Общ, Физ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398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РУС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Гео, Ист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РУС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3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ГВЭ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ГВЭ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ГВЭ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ГВЭ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291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Ан.яз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РУС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Инф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Инф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Гео, Ист (р)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 (р)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8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369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Англ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РУС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Физ, Инф (р)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Гео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МАТ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568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Ан.яз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РУС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Хим, Инф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Физ, Инф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Гео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Гео, Ист, Хим, Лит (р)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0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548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Ин.яз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Ан.яз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РУС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Хим, Инф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Био, Лит, Инф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Био, Инф, Общ, Физ (р)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549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Ин.яз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РУС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Инф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 (о)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Физ, Инф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 (о)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6409" marR="364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1521" y="116632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dirty="0">
                <a:latin typeface="Arial" panose="020B0604020202020204" pitchFamily="34" charset="0"/>
                <a:ea typeface="Times New Roman" panose="02020603050405020304" pitchFamily="18" charset="0"/>
              </a:rPr>
              <a:t>Распределение ОУ-ППЭ ГИА-9 </a:t>
            </a:r>
            <a:endParaRPr lang="ru-RU" altLang="ru-RU" sz="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41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085184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>
                <a:solidFill>
                  <a:srgbClr val="0000CC"/>
                </a:solidFill>
              </a:rPr>
              <a:t>Назначение на экзамены</a:t>
            </a:r>
            <a:endParaRPr lang="ru-RU" sz="3600" dirty="0">
              <a:solidFill>
                <a:srgbClr val="0000CC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9007091"/>
              </p:ext>
            </p:extLst>
          </p:nvPr>
        </p:nvGraphicFramePr>
        <p:xfrm>
          <a:off x="107504" y="116632"/>
          <a:ext cx="90010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574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085184"/>
            <a:ext cx="8352927" cy="172819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00CC"/>
                </a:solidFill>
              </a:rPr>
              <a:t>Пробный экзамен по математике 21.03.19 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07904" y="260648"/>
            <a:ext cx="19752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алгебра</a:t>
            </a:r>
            <a:endParaRPr lang="ru-RU" sz="3600" b="1" dirty="0">
              <a:solidFill>
                <a:srgbClr val="0000FF"/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6029945"/>
              </p:ext>
            </p:extLst>
          </p:nvPr>
        </p:nvGraphicFramePr>
        <p:xfrm>
          <a:off x="467543" y="692696"/>
          <a:ext cx="8568951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43608" y="980728"/>
            <a:ext cx="21980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«2» – 18 %   9 г, 9 д</a:t>
            </a:r>
          </a:p>
          <a:p>
            <a:r>
              <a:rPr lang="ru-RU" dirty="0" smtClean="0"/>
              <a:t>«3» – 40 %  9 в, 9 с</a:t>
            </a:r>
          </a:p>
          <a:p>
            <a:r>
              <a:rPr lang="ru-RU" dirty="0" smtClean="0"/>
              <a:t>«4» – 38 %  9 з, 9 а</a:t>
            </a:r>
          </a:p>
          <a:p>
            <a:r>
              <a:rPr lang="ru-RU" dirty="0" smtClean="0"/>
              <a:t>«5» – 4%    9 а, 9 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628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7" y="4948232"/>
            <a:ext cx="7190184" cy="179313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rgbClr val="0000CC"/>
                </a:solidFill>
              </a:rPr>
              <a:t>Пробный экзамен по математике </a:t>
            </a:r>
            <a:r>
              <a:rPr lang="ru-RU" dirty="0" smtClean="0">
                <a:solidFill>
                  <a:srgbClr val="0000CC"/>
                </a:solidFill>
              </a:rPr>
              <a:t>21.03.19 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07904" y="260648"/>
            <a:ext cx="25571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</a:rPr>
              <a:t>геометрия</a:t>
            </a:r>
            <a:endParaRPr lang="ru-RU" sz="3600" b="1" dirty="0">
              <a:solidFill>
                <a:srgbClr val="0000FF"/>
              </a:solidFill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8876766"/>
              </p:ext>
            </p:extLst>
          </p:nvPr>
        </p:nvGraphicFramePr>
        <p:xfrm>
          <a:off x="323528" y="836712"/>
          <a:ext cx="8568952" cy="4111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15616" y="906979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«2» – 35 %   9 д, 9 е, 9 г, 9 б</a:t>
            </a:r>
          </a:p>
          <a:p>
            <a:r>
              <a:rPr lang="ru-RU" dirty="0" smtClean="0"/>
              <a:t>«3» – 37 %   9 в, 9 г</a:t>
            </a:r>
          </a:p>
          <a:p>
            <a:r>
              <a:rPr lang="ru-RU" dirty="0" smtClean="0"/>
              <a:t>«4» – 26 %   9 а, 9 з</a:t>
            </a:r>
          </a:p>
          <a:p>
            <a:r>
              <a:rPr lang="ru-RU" dirty="0" smtClean="0"/>
              <a:t>«5» – 2 %     9 а, 9 в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44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99593" y="4372168"/>
            <a:ext cx="7406208" cy="179313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00CC"/>
                </a:solidFill>
              </a:rPr>
              <a:t>Пробный экзамен по русскому языку 06 - 13.04.19 </a:t>
            </a:r>
            <a:endParaRPr lang="ru-RU" dirty="0">
              <a:solidFill>
                <a:srgbClr val="0000CC"/>
              </a:solidFill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0170487"/>
              </p:ext>
            </p:extLst>
          </p:nvPr>
        </p:nvGraphicFramePr>
        <p:xfrm>
          <a:off x="323528" y="332656"/>
          <a:ext cx="856895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374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99593" y="4372168"/>
            <a:ext cx="7406208" cy="179313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00CC"/>
                </a:solidFill>
              </a:rPr>
              <a:t>Пробный экзамен по географии 04.03.2019</a:t>
            </a:r>
            <a:endParaRPr lang="ru-RU" dirty="0">
              <a:solidFill>
                <a:srgbClr val="0000CC"/>
              </a:solidFill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8346987"/>
              </p:ext>
            </p:extLst>
          </p:nvPr>
        </p:nvGraphicFramePr>
        <p:xfrm>
          <a:off x="251520" y="332656"/>
          <a:ext cx="835292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951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99593" y="4372168"/>
            <a:ext cx="7406208" cy="215317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00CC"/>
                </a:solidFill>
              </a:rPr>
              <a:t>Пробный экзамен по обществознанию 01.03.2019</a:t>
            </a:r>
            <a:endParaRPr lang="ru-RU" dirty="0">
              <a:solidFill>
                <a:srgbClr val="0000CC"/>
              </a:solidFill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3027061"/>
              </p:ext>
            </p:extLst>
          </p:nvPr>
        </p:nvGraphicFramePr>
        <p:xfrm>
          <a:off x="539552" y="332656"/>
          <a:ext cx="799288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2"/>
          <p:cNvSpPr txBox="1"/>
          <p:nvPr/>
        </p:nvSpPr>
        <p:spPr>
          <a:xfrm>
            <a:off x="1547664" y="551919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/>
              <a:t>«2» – 34 %   9 г, 9 д</a:t>
            </a:r>
          </a:p>
          <a:p>
            <a:r>
              <a:rPr lang="ru-RU" sz="1800" dirty="0" smtClean="0"/>
              <a:t>«3» – 57 %   9 з, 9 г, 9 д</a:t>
            </a:r>
          </a:p>
          <a:p>
            <a:r>
              <a:rPr lang="ru-RU" sz="1800" dirty="0" smtClean="0"/>
              <a:t>«4» – 9 %     9 б, 9 з</a:t>
            </a:r>
          </a:p>
          <a:p>
            <a:r>
              <a:rPr lang="ru-RU" sz="1800" dirty="0" smtClean="0"/>
              <a:t>«5» – </a:t>
            </a:r>
            <a:r>
              <a:rPr lang="ru-RU" sz="1800" dirty="0"/>
              <a:t>0</a:t>
            </a:r>
            <a:r>
              <a:rPr lang="ru-RU" sz="1800" dirty="0" smtClean="0"/>
              <a:t> % 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43286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4624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Основные вопросы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124744"/>
            <a:ext cx="8496944" cy="5328592"/>
          </a:xfrm>
        </p:spPr>
        <p:txBody>
          <a:bodyPr>
            <a:normAutofit fontScale="47500" lnSpcReduction="20000"/>
          </a:bodyPr>
          <a:lstStyle/>
          <a:p>
            <a:pPr marL="45720" indent="0" algn="just">
              <a:buNone/>
            </a:pPr>
            <a:r>
              <a:rPr lang="ru-RU" sz="4200" b="1" dirty="0" smtClean="0">
                <a:solidFill>
                  <a:srgbClr val="0000FF"/>
                </a:solidFill>
              </a:rPr>
              <a:t>1.Профориентация</a:t>
            </a:r>
            <a:r>
              <a:rPr lang="ru-RU" sz="4200" b="1" dirty="0" smtClean="0">
                <a:solidFill>
                  <a:srgbClr val="0000CC"/>
                </a:solidFill>
              </a:rPr>
              <a:t> </a:t>
            </a:r>
          </a:p>
          <a:p>
            <a:pPr marL="45720" indent="0" algn="r">
              <a:buNone/>
            </a:pPr>
            <a:r>
              <a:rPr lang="ru-RU" sz="3400" b="1" i="1" dirty="0" smtClean="0">
                <a:solidFill>
                  <a:srgbClr val="0000CC"/>
                </a:solidFill>
              </a:rPr>
              <a:t>(Н.В. </a:t>
            </a:r>
            <a:r>
              <a:rPr lang="ru-RU" sz="3400" b="1" i="1" dirty="0" err="1" smtClean="0">
                <a:solidFill>
                  <a:srgbClr val="0000CC"/>
                </a:solidFill>
              </a:rPr>
              <a:t>Мирошникова</a:t>
            </a:r>
            <a:r>
              <a:rPr lang="ru-RU" sz="3400" b="1" i="1" dirty="0" smtClean="0">
                <a:solidFill>
                  <a:srgbClr val="0000CC"/>
                </a:solidFill>
              </a:rPr>
              <a:t>, ответственная за профориентацию, </a:t>
            </a:r>
          </a:p>
          <a:p>
            <a:pPr marL="45720" indent="0" algn="r">
              <a:buNone/>
            </a:pPr>
            <a:r>
              <a:rPr lang="ru-RU" sz="3400" b="1" i="1" dirty="0" smtClean="0">
                <a:solidFill>
                  <a:srgbClr val="0000CC"/>
                </a:solidFill>
              </a:rPr>
              <a:t>представители из колледжей)</a:t>
            </a:r>
          </a:p>
          <a:p>
            <a:pPr marL="45720" indent="0" algn="just">
              <a:buNone/>
            </a:pPr>
            <a:r>
              <a:rPr lang="ru-RU" sz="4200" b="1" i="1" dirty="0" smtClean="0">
                <a:solidFill>
                  <a:srgbClr val="0000FF"/>
                </a:solidFill>
              </a:rPr>
              <a:t>2.</a:t>
            </a:r>
            <a:r>
              <a:rPr lang="ru-RU" sz="4200" dirty="0">
                <a:solidFill>
                  <a:srgbClr val="0000FF"/>
                </a:solidFill>
              </a:rPr>
              <a:t> </a:t>
            </a:r>
            <a:r>
              <a:rPr lang="ru-RU" sz="4200" b="1" dirty="0">
                <a:solidFill>
                  <a:srgbClr val="0000FF"/>
                </a:solidFill>
              </a:rPr>
              <a:t>«Оптимизация психоэмоционального состояния учащихся 9-х классов при подготовке к ОГЭ и предотвращение </a:t>
            </a:r>
            <a:r>
              <a:rPr lang="ru-RU" sz="4200" b="1" dirty="0" err="1">
                <a:solidFill>
                  <a:srgbClr val="0000FF"/>
                </a:solidFill>
              </a:rPr>
              <a:t>саморазрушающего</a:t>
            </a:r>
            <a:r>
              <a:rPr lang="ru-RU" sz="4200" b="1" dirty="0">
                <a:solidFill>
                  <a:srgbClr val="0000FF"/>
                </a:solidFill>
              </a:rPr>
              <a:t> поведения подростков» </a:t>
            </a:r>
          </a:p>
          <a:p>
            <a:pPr marL="45720" indent="0" algn="r">
              <a:buNone/>
            </a:pPr>
            <a:r>
              <a:rPr lang="ru-RU" sz="3400" b="1" dirty="0">
                <a:solidFill>
                  <a:srgbClr val="0000CC"/>
                </a:solidFill>
              </a:rPr>
              <a:t>(педагог – психолог ЦПМСС Красносельского района Санкт – Петербурга</a:t>
            </a:r>
            <a:r>
              <a:rPr lang="ru-RU" sz="3400" b="1" dirty="0" smtClean="0">
                <a:solidFill>
                  <a:srgbClr val="0000CC"/>
                </a:solidFill>
              </a:rPr>
              <a:t>)</a:t>
            </a:r>
            <a:endParaRPr lang="ru-RU" sz="6700" b="1" dirty="0">
              <a:solidFill>
                <a:srgbClr val="0000CC"/>
              </a:solidFill>
            </a:endParaRPr>
          </a:p>
          <a:p>
            <a:pPr marL="45720" indent="0">
              <a:buNone/>
            </a:pPr>
            <a:endParaRPr lang="ru-RU" sz="4200" b="1" dirty="0" smtClean="0">
              <a:solidFill>
                <a:srgbClr val="0000CC"/>
              </a:solidFill>
            </a:endParaRPr>
          </a:p>
          <a:p>
            <a:pPr marL="45720" indent="0" algn="just">
              <a:buNone/>
            </a:pPr>
            <a:r>
              <a:rPr lang="ru-RU" sz="4200" b="1" dirty="0" smtClean="0">
                <a:solidFill>
                  <a:srgbClr val="0000FF"/>
                </a:solidFill>
              </a:rPr>
              <a:t>3</a:t>
            </a:r>
            <a:r>
              <a:rPr lang="ru-RU" sz="4200" b="1" dirty="0">
                <a:solidFill>
                  <a:srgbClr val="0000FF"/>
                </a:solidFill>
              </a:rPr>
              <a:t>. «Информационная безопасность подростков.  Семейное воспитание нравственности молодежи» </a:t>
            </a:r>
          </a:p>
          <a:p>
            <a:pPr marL="45720" indent="0" algn="r">
              <a:buNone/>
            </a:pPr>
            <a:r>
              <a:rPr lang="ru-RU" sz="3400" b="1" dirty="0" smtClean="0">
                <a:solidFill>
                  <a:srgbClr val="0000CC"/>
                </a:solidFill>
              </a:rPr>
              <a:t>(Г.С. </a:t>
            </a:r>
            <a:r>
              <a:rPr lang="ru-RU" sz="3400" b="1" dirty="0" err="1" smtClean="0">
                <a:solidFill>
                  <a:srgbClr val="0000CC"/>
                </a:solidFill>
              </a:rPr>
              <a:t>Глужневская</a:t>
            </a:r>
            <a:r>
              <a:rPr lang="ru-RU" sz="3400" b="1" dirty="0" smtClean="0">
                <a:solidFill>
                  <a:srgbClr val="0000CC"/>
                </a:solidFill>
              </a:rPr>
              <a:t> </a:t>
            </a:r>
            <a:r>
              <a:rPr lang="ru-RU" sz="3400" b="1" dirty="0">
                <a:solidFill>
                  <a:srgbClr val="0000CC"/>
                </a:solidFill>
              </a:rPr>
              <a:t>- представитель Общероссийской общественной организации «За жизнь»)</a:t>
            </a:r>
          </a:p>
          <a:p>
            <a:pPr marL="45720" indent="0">
              <a:buNone/>
            </a:pPr>
            <a:endParaRPr lang="ru-RU" sz="2400" b="1" i="1" dirty="0" smtClean="0">
              <a:solidFill>
                <a:srgbClr val="0000CC"/>
              </a:solidFill>
            </a:endParaRPr>
          </a:p>
          <a:p>
            <a:pPr marL="45720" indent="0" algn="just">
              <a:buNone/>
            </a:pPr>
            <a:r>
              <a:rPr lang="ru-RU" sz="4200" b="1" dirty="0">
                <a:solidFill>
                  <a:srgbClr val="0000FF"/>
                </a:solidFill>
              </a:rPr>
              <a:t>4</a:t>
            </a:r>
            <a:r>
              <a:rPr lang="ru-RU" sz="4200" b="1" dirty="0" smtClean="0">
                <a:solidFill>
                  <a:srgbClr val="0000FF"/>
                </a:solidFill>
              </a:rPr>
              <a:t>. </a:t>
            </a:r>
            <a:r>
              <a:rPr lang="ru-RU" sz="4200" b="1" dirty="0">
                <a:solidFill>
                  <a:srgbClr val="0000FF"/>
                </a:solidFill>
              </a:rPr>
              <a:t>ГИА в 9-х </a:t>
            </a:r>
            <a:r>
              <a:rPr lang="ru-RU" sz="4200" b="1" dirty="0" smtClean="0">
                <a:solidFill>
                  <a:srgbClr val="0000FF"/>
                </a:solidFill>
              </a:rPr>
              <a:t>классах и результаты предэкзаменационных работ</a:t>
            </a:r>
          </a:p>
          <a:p>
            <a:pPr marL="45720" indent="0" algn="r">
              <a:buNone/>
            </a:pPr>
            <a:r>
              <a:rPr lang="ru-RU" sz="3400" b="1" i="1" dirty="0">
                <a:solidFill>
                  <a:srgbClr val="0000CC"/>
                </a:solidFill>
              </a:rPr>
              <a:t>(Т.Н. </a:t>
            </a:r>
            <a:r>
              <a:rPr lang="ru-RU" sz="3400" b="1" i="1" dirty="0" smtClean="0">
                <a:solidFill>
                  <a:srgbClr val="0000CC"/>
                </a:solidFill>
              </a:rPr>
              <a:t>Лопатченкова, заместитель </a:t>
            </a:r>
          </a:p>
          <a:p>
            <a:pPr marL="45720" indent="0" algn="r">
              <a:buNone/>
            </a:pPr>
            <a:r>
              <a:rPr lang="ru-RU" sz="3400" b="1" i="1" dirty="0" smtClean="0">
                <a:solidFill>
                  <a:srgbClr val="0000CC"/>
                </a:solidFill>
              </a:rPr>
              <a:t>директора </a:t>
            </a:r>
            <a:r>
              <a:rPr lang="ru-RU" sz="3400" b="1" i="1" dirty="0">
                <a:solidFill>
                  <a:srgbClr val="0000CC"/>
                </a:solidFill>
              </a:rPr>
              <a:t>по УР</a:t>
            </a:r>
            <a:r>
              <a:rPr lang="ru-RU" sz="3400" b="1" i="1" dirty="0" smtClean="0">
                <a:solidFill>
                  <a:srgbClr val="0000CC"/>
                </a:solidFill>
              </a:rPr>
              <a:t>)</a:t>
            </a:r>
            <a:endParaRPr lang="ru-RU" sz="3400" b="1" dirty="0" smtClean="0">
              <a:solidFill>
                <a:srgbClr val="0000CC"/>
              </a:solidFill>
            </a:endParaRPr>
          </a:p>
          <a:p>
            <a:pPr marL="45720" indent="0" algn="just">
              <a:buNone/>
            </a:pPr>
            <a:r>
              <a:rPr lang="ru-RU" sz="4200" b="1" dirty="0">
                <a:solidFill>
                  <a:srgbClr val="0000FF"/>
                </a:solidFill>
              </a:rPr>
              <a:t>5</a:t>
            </a:r>
            <a:r>
              <a:rPr lang="ru-RU" sz="4200" b="1" dirty="0" smtClean="0">
                <a:solidFill>
                  <a:srgbClr val="0000FF"/>
                </a:solidFill>
              </a:rPr>
              <a:t>. </a:t>
            </a:r>
            <a:r>
              <a:rPr lang="ru-RU" sz="4200" b="1" dirty="0">
                <a:solidFill>
                  <a:srgbClr val="0000FF"/>
                </a:solidFill>
              </a:rPr>
              <a:t>Формирование 10-х классов на </a:t>
            </a:r>
            <a:r>
              <a:rPr lang="ru-RU" sz="4200" b="1" dirty="0" smtClean="0">
                <a:solidFill>
                  <a:srgbClr val="0000FF"/>
                </a:solidFill>
              </a:rPr>
              <a:t>2019/2020 учебный год</a:t>
            </a:r>
            <a:r>
              <a:rPr lang="ru-RU" sz="42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" indent="0" algn="r">
              <a:buNone/>
            </a:pPr>
            <a:r>
              <a:rPr lang="ru-RU" sz="3400" b="1" i="1" dirty="0" smtClean="0">
                <a:solidFill>
                  <a:srgbClr val="0000CC"/>
                </a:solidFill>
              </a:rPr>
              <a:t>(</a:t>
            </a:r>
            <a:r>
              <a:rPr lang="ru-RU" sz="3400" b="1" i="1" dirty="0">
                <a:solidFill>
                  <a:srgbClr val="0000CC"/>
                </a:solidFill>
              </a:rPr>
              <a:t>О.В. Марфин, директор)</a:t>
            </a:r>
          </a:p>
          <a:p>
            <a:pPr marL="45720" indent="0" algn="just">
              <a:buNone/>
            </a:pPr>
            <a:endParaRPr lang="ru-RU" sz="4000" b="1" dirty="0" smtClean="0">
              <a:solidFill>
                <a:srgbClr val="0000CC"/>
              </a:solidFill>
            </a:endParaRPr>
          </a:p>
          <a:p>
            <a:pPr marL="45720" indent="0" algn="just">
              <a:buNone/>
            </a:pPr>
            <a:endParaRPr lang="ru-RU" sz="4000" b="1" dirty="0" smtClean="0">
              <a:solidFill>
                <a:srgbClr val="0000CC"/>
              </a:solidFill>
            </a:endParaRPr>
          </a:p>
          <a:p>
            <a:pPr marL="45720" indent="0" algn="just">
              <a:buNone/>
            </a:pPr>
            <a:endParaRPr lang="ru-RU" sz="40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51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99593" y="4372168"/>
            <a:ext cx="7406208" cy="215317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00CC"/>
                </a:solidFill>
              </a:rPr>
              <a:t>Пробный экзамен по информатике и ИКТ 14.03.2019</a:t>
            </a:r>
            <a:endParaRPr lang="ru-RU" dirty="0">
              <a:solidFill>
                <a:srgbClr val="0000CC"/>
              </a:solidFill>
            </a:endParaRP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8066698"/>
              </p:ext>
            </p:extLst>
          </p:nvPr>
        </p:nvGraphicFramePr>
        <p:xfrm>
          <a:off x="642257" y="188640"/>
          <a:ext cx="7920879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2"/>
          <p:cNvSpPr txBox="1"/>
          <p:nvPr/>
        </p:nvSpPr>
        <p:spPr>
          <a:xfrm>
            <a:off x="1547664" y="551919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/>
              <a:t>«2» – 17 %       9 е, 9 с</a:t>
            </a:r>
          </a:p>
          <a:p>
            <a:r>
              <a:rPr lang="ru-RU" sz="1800" dirty="0" smtClean="0"/>
              <a:t>«3» – 46 %       9 в, 9 с</a:t>
            </a:r>
          </a:p>
          <a:p>
            <a:r>
              <a:rPr lang="ru-RU" sz="1800" dirty="0" smtClean="0"/>
              <a:t>«4» – 30 %       9 а, 9 б</a:t>
            </a:r>
          </a:p>
          <a:p>
            <a:r>
              <a:rPr lang="ru-RU" sz="1800" dirty="0" smtClean="0"/>
              <a:t>«5» – </a:t>
            </a:r>
            <a:r>
              <a:rPr lang="ru-RU" sz="1800" dirty="0"/>
              <a:t>6</a:t>
            </a:r>
            <a:r>
              <a:rPr lang="ru-RU" sz="1800" dirty="0" smtClean="0"/>
              <a:t> %         9 з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36550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15" t="10204" r="15641" b="34769"/>
          <a:stretch/>
        </p:blipFill>
        <p:spPr bwMode="auto">
          <a:xfrm>
            <a:off x="-49158" y="0"/>
            <a:ext cx="9073008" cy="6669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397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3590" y="620688"/>
            <a:ext cx="851089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CC"/>
                </a:solidFill>
              </a:rPr>
              <a:t>В 2019-2020 </a:t>
            </a:r>
            <a:r>
              <a:rPr lang="ru-RU" sz="2400" b="1" dirty="0">
                <a:solidFill>
                  <a:srgbClr val="0000CC"/>
                </a:solidFill>
              </a:rPr>
              <a:t>учебном году </a:t>
            </a:r>
            <a:endParaRPr lang="ru-RU" sz="2400" b="1" dirty="0" smtClean="0">
              <a:solidFill>
                <a:srgbClr val="0000CC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0000CC"/>
                </a:solidFill>
              </a:rPr>
              <a:t>планируется открытие трех 10-х классов: </a:t>
            </a:r>
          </a:p>
          <a:p>
            <a:pPr algn="just"/>
            <a:endParaRPr lang="ru-RU" sz="2400" b="1" dirty="0">
              <a:solidFill>
                <a:srgbClr val="0000CC"/>
              </a:solidFill>
            </a:endParaRPr>
          </a:p>
          <a:p>
            <a:pPr algn="just"/>
            <a:r>
              <a:rPr lang="ru-RU" sz="2400" b="1" dirty="0" smtClean="0">
                <a:solidFill>
                  <a:srgbClr val="0000CC"/>
                </a:solidFill>
              </a:rPr>
              <a:t>1. </a:t>
            </a:r>
            <a:r>
              <a:rPr lang="ru-RU" sz="2400" b="1" u="sng" dirty="0" smtClean="0">
                <a:solidFill>
                  <a:srgbClr val="0000CC"/>
                </a:solidFill>
              </a:rPr>
              <a:t>информационно-технологического направления</a:t>
            </a:r>
          </a:p>
          <a:p>
            <a:pPr algn="just"/>
            <a:r>
              <a:rPr lang="ru-RU" sz="2400" b="1" dirty="0">
                <a:solidFill>
                  <a:srgbClr val="0000CC"/>
                </a:solidFill>
              </a:rPr>
              <a:t>усиление предметов: </a:t>
            </a:r>
            <a:r>
              <a:rPr lang="ru-RU" sz="2400" b="1" dirty="0" smtClean="0">
                <a:solidFill>
                  <a:srgbClr val="0000CC"/>
                </a:solidFill>
              </a:rPr>
              <a:t>математика,  информатика и ИКТ, физика</a:t>
            </a:r>
          </a:p>
          <a:p>
            <a:pPr algn="just"/>
            <a:endParaRPr lang="ru-RU" sz="2400" b="1" dirty="0">
              <a:solidFill>
                <a:srgbClr val="0000CC"/>
              </a:solidFill>
            </a:endParaRPr>
          </a:p>
          <a:p>
            <a:pPr algn="just"/>
            <a:r>
              <a:rPr lang="ru-RU" sz="2400" b="1" dirty="0" smtClean="0">
                <a:solidFill>
                  <a:srgbClr val="0000CC"/>
                </a:solidFill>
              </a:rPr>
              <a:t>2. </a:t>
            </a:r>
            <a:r>
              <a:rPr lang="ru-RU" sz="2400" b="1" u="sng" dirty="0" smtClean="0">
                <a:solidFill>
                  <a:srgbClr val="0000CC"/>
                </a:solidFill>
              </a:rPr>
              <a:t>социально-экономического направления</a:t>
            </a:r>
          </a:p>
          <a:p>
            <a:pPr algn="just"/>
            <a:r>
              <a:rPr lang="ru-RU" sz="2400" b="1" dirty="0" smtClean="0">
                <a:solidFill>
                  <a:srgbClr val="0000CC"/>
                </a:solidFill>
              </a:rPr>
              <a:t>усиление предметов: обществознание, право, экономика  </a:t>
            </a:r>
            <a:endParaRPr lang="ru-RU" sz="2400" b="1" dirty="0">
              <a:solidFill>
                <a:srgbClr val="0000CC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endParaRPr lang="ru-RU" sz="2400" b="1" dirty="0">
              <a:solidFill>
                <a:srgbClr val="0000CC"/>
              </a:solidFill>
            </a:endParaRPr>
          </a:p>
          <a:p>
            <a:pPr algn="just"/>
            <a:r>
              <a:rPr lang="ru-RU" sz="2400" b="1" dirty="0" smtClean="0">
                <a:solidFill>
                  <a:srgbClr val="0000CC"/>
                </a:solidFill>
              </a:rPr>
              <a:t>3. </a:t>
            </a:r>
            <a:r>
              <a:rPr lang="ru-RU" sz="2400" b="1" u="sng" dirty="0" smtClean="0">
                <a:solidFill>
                  <a:srgbClr val="0000CC"/>
                </a:solidFill>
              </a:rPr>
              <a:t>естественно-научного направления</a:t>
            </a:r>
          </a:p>
          <a:p>
            <a:pPr algn="just"/>
            <a:r>
              <a:rPr lang="ru-RU" sz="2400" b="1" dirty="0">
                <a:solidFill>
                  <a:srgbClr val="0000CC"/>
                </a:solidFill>
              </a:rPr>
              <a:t> усиление предметов: </a:t>
            </a:r>
            <a:r>
              <a:rPr lang="ru-RU" sz="2400" b="1" dirty="0" smtClean="0">
                <a:solidFill>
                  <a:srgbClr val="0000CC"/>
                </a:solidFill>
              </a:rPr>
              <a:t>биология, химия, физика</a:t>
            </a:r>
          </a:p>
          <a:p>
            <a:pPr algn="just"/>
            <a:endParaRPr lang="ru-RU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99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4974" y="620688"/>
            <a:ext cx="8103489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ru-RU" sz="2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Индивидуальный отбор обучающихся осуществляется по личному заявлению родителя (законного представителя) ребенка.</a:t>
            </a:r>
          </a:p>
          <a:p>
            <a:pPr lvl="1" algn="just"/>
            <a:r>
              <a:rPr lang="ru-RU" sz="2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10-е профильные классы принимаются выпускники 9-х классов, имеющие аттестат об основном общем образовании и не имеющие медицинских противопоказаний к занятиям интенсивным интеллектуальным трудом на программном материале повышенного уровня сложности, успешно сдавших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экзамены по обязательным предметам и экзамены по выбору</a:t>
            </a:r>
            <a:r>
              <a:rPr lang="ru-RU" sz="2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 algn="just"/>
            <a:r>
              <a:rPr lang="ru-RU" sz="2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При организации индивидуального отбора обучающихся не допускается проведение вступительных испытаний в форме </a:t>
            </a:r>
            <a:r>
              <a:rPr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дополнительных экзаменов</a:t>
            </a:r>
            <a:r>
              <a:rPr lang="ru-RU" sz="2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r>
              <a:rPr lang="ru-RU" sz="2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Индивидуальный отбор обучающихся осуществляется в формах: </a:t>
            </a:r>
            <a:endParaRPr lang="ru-RU" sz="2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конкурсного </a:t>
            </a:r>
            <a:r>
              <a:rPr lang="ru-RU" sz="2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собеседования с </a:t>
            </a:r>
            <a:r>
              <a:rPr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обучающимися (24 и 25 июня);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конкурсного </a:t>
            </a:r>
            <a:r>
              <a:rPr lang="ru-RU" sz="2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отбора документов </a:t>
            </a:r>
            <a:r>
              <a:rPr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обучающихся (рейтинг аттестатов)</a:t>
            </a:r>
            <a:endParaRPr lang="ru-RU" sz="2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75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4975" y="620688"/>
            <a:ext cx="79208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07422" y="785460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Прием в </a:t>
            </a:r>
            <a: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 классы </a:t>
            </a:r>
            <a:r>
              <a:rPr lang="ru-RU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профильными предметами </a:t>
            </a:r>
            <a:r>
              <a:rPr lang="ru-RU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осуществляется по следующим критериям</a:t>
            </a:r>
            <a: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algn="ctr"/>
            <a:r>
              <a:rPr lang="ru-RU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средний </a:t>
            </a:r>
            <a:r>
              <a:rPr lang="ru-RU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балл аттестата об основном общем </a:t>
            </a: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образовании </a:t>
            </a:r>
            <a:r>
              <a:rPr lang="ru-RU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 и выше</a:t>
            </a:r>
            <a:r>
              <a:rPr lang="ru-RU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sz="24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endParaRPr lang="ru-RU" sz="24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итоговые </a:t>
            </a:r>
            <a:r>
              <a:rPr lang="ru-RU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отметки по </a:t>
            </a: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ведущим предметам данного направления </a:t>
            </a:r>
            <a:r>
              <a:rPr lang="ru-RU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 курс основного общего </a:t>
            </a: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образования (4 и 5) ;</a:t>
            </a:r>
          </a:p>
          <a:p>
            <a:pPr lvl="1" algn="just"/>
            <a:endParaRPr lang="ru-RU" sz="24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портфолио </a:t>
            </a:r>
            <a:r>
              <a:rPr lang="ru-RU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обучающегося (результаты олимпиад, написание проектов, рефератов, творческих работ, участие в предметных неделях, в школьном научном обществе учащихся).</a:t>
            </a:r>
          </a:p>
        </p:txBody>
      </p:sp>
    </p:spTree>
    <p:extLst>
      <p:ext uri="{BB962C8B-B14F-4D97-AF65-F5344CB8AC3E}">
        <p14:creationId xmlns:p14="http://schemas.microsoft.com/office/powerpoint/2010/main" val="155666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4975" y="620688"/>
            <a:ext cx="79208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0064" y="764704"/>
            <a:ext cx="842493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Имеют </a:t>
            </a:r>
            <a:r>
              <a:rPr lang="ru-RU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преимущественное право при отборе </a:t>
            </a:r>
          </a:p>
          <a:p>
            <a:pPr lvl="0" algn="ctr"/>
            <a:r>
              <a:rPr lang="ru-RU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следующие категории обучающихся: </a:t>
            </a:r>
            <a:endParaRPr lang="ru-RU" sz="24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b="1" dirty="0">
                <a:solidFill>
                  <a:srgbClr val="0000CC"/>
                </a:solidFill>
              </a:rPr>
              <a:t>выпускники 9-х классов, получившие аттестат об основном общем образовании особого образца; 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b="1" dirty="0">
                <a:solidFill>
                  <a:srgbClr val="0000CC"/>
                </a:solidFill>
              </a:rPr>
              <a:t>выпускники 9-х классов, наиболее успешно прошедшие государственную (итоговую) аттестацию за курс основного общего образования и имеющие по профильным предметам выбираемого </a:t>
            </a:r>
            <a:r>
              <a:rPr lang="ru-RU" b="1" dirty="0" smtClean="0">
                <a:solidFill>
                  <a:srgbClr val="0000CC"/>
                </a:solidFill>
              </a:rPr>
              <a:t>направления </a:t>
            </a:r>
            <a:r>
              <a:rPr lang="ru-RU" b="1" dirty="0">
                <a:solidFill>
                  <a:srgbClr val="0000CC"/>
                </a:solidFill>
              </a:rPr>
              <a:t>отметки «4» и «5»; 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b="1" dirty="0">
                <a:solidFill>
                  <a:srgbClr val="0000CC"/>
                </a:solidFill>
              </a:rPr>
              <a:t>обладатели Похвальной грамоты «За особые успехи в изучении отдельных предметов» по профильным предметам; 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b="1" dirty="0">
                <a:solidFill>
                  <a:srgbClr val="0000CC"/>
                </a:solidFill>
              </a:rPr>
              <a:t>победители и призеры районных, городских и Всероссийских олимпиад по соответствующим профильным предметам, дипломантов научно-практических конференций, интеллектуальных конкурсов</a:t>
            </a:r>
            <a:r>
              <a:rPr lang="ru-RU" b="1" dirty="0" smtClean="0">
                <a:solidFill>
                  <a:srgbClr val="0000CC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55666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091560"/>
            <a:ext cx="7004248" cy="1689368"/>
          </a:xfrm>
        </p:spPr>
        <p:txBody>
          <a:bodyPr/>
          <a:lstStyle/>
          <a:p>
            <a:pPr algn="ctr">
              <a:buFont typeface="Wingdings" pitchFamily="2" charset="2"/>
              <a:buChar char="v"/>
            </a:pPr>
            <a:r>
              <a:rPr lang="ru-RU" dirty="0" smtClean="0">
                <a:solidFill>
                  <a:srgbClr val="FF0000"/>
                </a:solidFill>
              </a:rPr>
              <a:t> Последний </a:t>
            </a:r>
            <a:r>
              <a:rPr lang="ru-RU" dirty="0">
                <a:solidFill>
                  <a:srgbClr val="FF0000"/>
                </a:solidFill>
              </a:rPr>
              <a:t>звонок  в 9 классах – 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22.05.201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9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в 12.00</a:t>
            </a:r>
            <a:endParaRPr lang="ru-RU" u="sng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3789040"/>
            <a:ext cx="6912768" cy="875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Wingdings" pitchFamily="2" charset="2"/>
              <a:buChar char="v"/>
            </a:pPr>
            <a:r>
              <a:rPr lang="ru-RU" sz="2200" dirty="0">
                <a:solidFill>
                  <a:srgbClr val="FF0000"/>
                </a:solidFill>
              </a:rPr>
              <a:t> </a:t>
            </a:r>
            <a:r>
              <a:rPr lang="ru-RU" sz="2200" dirty="0" smtClean="0">
                <a:solidFill>
                  <a:srgbClr val="FF0000"/>
                </a:solidFill>
              </a:rPr>
              <a:t>Получение аттестатов </a:t>
            </a:r>
            <a:r>
              <a:rPr lang="ru-RU" sz="2200" dirty="0">
                <a:solidFill>
                  <a:srgbClr val="FF0000"/>
                </a:solidFill>
              </a:rPr>
              <a:t>в </a:t>
            </a:r>
            <a:r>
              <a:rPr lang="ru-RU" sz="2200" dirty="0" smtClean="0">
                <a:solidFill>
                  <a:srgbClr val="FF0000"/>
                </a:solidFill>
              </a:rPr>
              <a:t>9-х классах </a:t>
            </a:r>
          </a:p>
          <a:p>
            <a:pPr algn="ctr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</a:pP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</a:rPr>
              <a:t>22 и 24 июня 2019 </a:t>
            </a:r>
            <a:endParaRPr lang="ru-RU" sz="22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2" descr="C:\Users\t.lopatchenkova\Desktop\последний звонок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764704"/>
            <a:ext cx="2257408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t.lopatchenkova\Desktop\13062613341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050" b="9218"/>
          <a:stretch/>
        </p:blipFill>
        <p:spPr bwMode="auto">
          <a:xfrm>
            <a:off x="755577" y="4066277"/>
            <a:ext cx="2808312" cy="224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933392" y="4941901"/>
            <a:ext cx="6912768" cy="875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Wingdings" pitchFamily="2" charset="2"/>
              <a:buChar char="v"/>
            </a:pPr>
            <a:r>
              <a:rPr lang="ru-RU" sz="2200" dirty="0">
                <a:solidFill>
                  <a:srgbClr val="FF0000"/>
                </a:solidFill>
              </a:rPr>
              <a:t> </a:t>
            </a:r>
            <a:r>
              <a:rPr lang="ru-RU" sz="2200" dirty="0" smtClean="0">
                <a:solidFill>
                  <a:srgbClr val="FF0000"/>
                </a:solidFill>
              </a:rPr>
              <a:t>Формирование списков 10-х классов</a:t>
            </a:r>
          </a:p>
          <a:p>
            <a:pPr algn="ctr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</a:pPr>
            <a:r>
              <a:rPr lang="ru-RU" sz="2200" dirty="0" smtClean="0">
                <a:solidFill>
                  <a:srgbClr val="FF0000"/>
                </a:solidFill>
              </a:rPr>
              <a:t> </a:t>
            </a:r>
            <a:r>
              <a:rPr lang="ru-RU" sz="2200" dirty="0" smtClean="0">
                <a:solidFill>
                  <a:schemeClr val="bg2">
                    <a:lumMod val="50000"/>
                  </a:schemeClr>
                </a:solidFill>
              </a:rPr>
              <a:t>25 июня  2019 </a:t>
            </a:r>
            <a:endParaRPr lang="ru-RU" sz="2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20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99392"/>
            <a:ext cx="889248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0000CC"/>
                </a:solidFill>
              </a:rPr>
              <a:t>Нормативные документы</a:t>
            </a:r>
            <a:endParaRPr lang="ru-RU" sz="2800" dirty="0">
              <a:solidFill>
                <a:srgbClr val="0000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-36512" y="504056"/>
            <a:ext cx="9180512" cy="6525344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/>
              <a:t>Ст. 47, 59 ФЗ от 29.12.2012 №273-ФЗ «Об образовании в Российской Федерации </a:t>
            </a:r>
            <a:r>
              <a:rPr lang="ru-RU" sz="1600" b="1" dirty="0" smtClean="0"/>
              <a:t>»</a:t>
            </a:r>
          </a:p>
          <a:p>
            <a:pPr algn="just"/>
            <a:r>
              <a:rPr lang="ru-RU" sz="1600" b="1" dirty="0"/>
              <a:t>Распоряжение Комитета по образованию от 03.04.2019 г. №1005-р</a:t>
            </a:r>
          </a:p>
          <a:p>
            <a:pPr marL="45720" indent="0" algn="just">
              <a:buNone/>
            </a:pPr>
            <a:r>
              <a:rPr lang="ru-RU" sz="1600" dirty="0" smtClean="0"/>
              <a:t>Об </a:t>
            </a:r>
            <a:r>
              <a:rPr lang="ru-RU" sz="1600" dirty="0"/>
              <a:t>утверждении Положения о предметных комиссиях Санкт-Петербурга по проверке экзаменационных работ участников ГИА-9 и Порядка формирования ПК Санкт-Петербурга по проверке экзаменационных работ участников </a:t>
            </a:r>
            <a:r>
              <a:rPr lang="ru-RU" sz="1600" dirty="0" smtClean="0"/>
              <a:t>ГИА-9</a:t>
            </a:r>
          </a:p>
          <a:p>
            <a:pPr algn="just"/>
            <a:r>
              <a:rPr lang="ru-RU" sz="1600" b="1" dirty="0"/>
              <a:t>Распоряжение Комитета по образованию от 27.03.2019 г. №</a:t>
            </a:r>
            <a:r>
              <a:rPr lang="ru-RU" sz="1600" b="1" dirty="0" smtClean="0"/>
              <a:t>886-р</a:t>
            </a:r>
            <a:endParaRPr lang="ru-RU" sz="1600" b="1" dirty="0"/>
          </a:p>
          <a:p>
            <a:pPr marL="45720" indent="0" algn="just">
              <a:buNone/>
            </a:pPr>
            <a:r>
              <a:rPr lang="ru-RU" sz="1600" dirty="0"/>
              <a:t>Об утверждении Организационно-территориальной схемы проведения ГИА по образовательным программам основного общего образования в Санкт-Петербурге в 2019 </a:t>
            </a:r>
            <a:r>
              <a:rPr lang="ru-RU" sz="1600" dirty="0" smtClean="0"/>
              <a:t>году</a:t>
            </a:r>
          </a:p>
          <a:p>
            <a:pPr algn="just"/>
            <a:r>
              <a:rPr lang="ru-RU" sz="1600" b="1" dirty="0"/>
              <a:t>Распоряжение Комитета по образованию от 20.03.2019 г. №</a:t>
            </a:r>
            <a:r>
              <a:rPr lang="ru-RU" sz="1600" b="1" dirty="0" smtClean="0"/>
              <a:t>798-р</a:t>
            </a:r>
            <a:endParaRPr lang="ru-RU" sz="1600" b="1" dirty="0"/>
          </a:p>
          <a:p>
            <a:pPr marL="45720" indent="0" algn="just">
              <a:buNone/>
            </a:pPr>
            <a:r>
              <a:rPr lang="ru-RU" sz="1600" dirty="0"/>
              <a:t>Об утверждении минимального количества баллов и шкал пересчета первичного балла за выполнение ЭР по учебным предметам при проведении ГИА по образовательным программам основного общего образования в 2019 году в </a:t>
            </a:r>
            <a:r>
              <a:rPr lang="ru-RU" sz="1600" dirty="0" smtClean="0"/>
              <a:t>Санкт-Петербурге</a:t>
            </a:r>
            <a:endParaRPr lang="ru-RU" sz="1600" dirty="0"/>
          </a:p>
          <a:p>
            <a:pPr algn="just"/>
            <a:r>
              <a:rPr lang="ru-RU" sz="1600" b="1" dirty="0" smtClean="0"/>
              <a:t>Письмо </a:t>
            </a:r>
            <a:r>
              <a:rPr lang="ru-RU" sz="1600" b="1" dirty="0"/>
              <a:t>Федеральной службы по надзору в сфере образования и науки от 28.02.2019 г. №</a:t>
            </a:r>
            <a:r>
              <a:rPr lang="ru-RU" sz="1600" b="1" dirty="0" smtClean="0"/>
              <a:t>10-156</a:t>
            </a:r>
            <a:r>
              <a:rPr lang="ru-RU" sz="1600" dirty="0" smtClean="0"/>
              <a:t> «Об </a:t>
            </a:r>
            <a:r>
              <a:rPr lang="ru-RU" sz="1600" dirty="0"/>
              <a:t>участниках ГИА-9 с </a:t>
            </a:r>
            <a:r>
              <a:rPr lang="ru-RU" sz="1600" dirty="0" smtClean="0"/>
              <a:t>ОВЗ»</a:t>
            </a:r>
            <a:endParaRPr lang="ru-RU" sz="1600" dirty="0"/>
          </a:p>
          <a:p>
            <a:pPr algn="just"/>
            <a:r>
              <a:rPr lang="ru-RU" sz="1600" b="1" dirty="0"/>
              <a:t>Приказ Министерства просвещения Российской Федерации от 10.01.2019 г. №7/1</a:t>
            </a:r>
          </a:p>
          <a:p>
            <a:pPr marL="45720" indent="0" algn="just">
              <a:buNone/>
            </a:pPr>
            <a:r>
              <a:rPr lang="ru-RU" sz="1600" dirty="0" smtClean="0"/>
              <a:t>Об </a:t>
            </a:r>
            <a:r>
              <a:rPr lang="ru-RU" sz="1600" dirty="0"/>
              <a:t>утверждении единого расписания и продолжительности проведения ОГЭ по каждому учебному предмету, требований к использованию средств обучения и воспитания при его проведении в 2019 </a:t>
            </a:r>
            <a:r>
              <a:rPr lang="ru-RU" sz="1600" dirty="0" smtClean="0"/>
              <a:t>году</a:t>
            </a:r>
          </a:p>
          <a:p>
            <a:pPr algn="just"/>
            <a:r>
              <a:rPr lang="ru-RU" sz="1600" b="1" dirty="0" smtClean="0"/>
              <a:t>Приказ </a:t>
            </a:r>
            <a:r>
              <a:rPr lang="ru-RU" sz="1600" b="1" dirty="0"/>
              <a:t>Министерства просвещения Российской Федерации от 07.11.2018 г. №</a:t>
            </a:r>
            <a:r>
              <a:rPr lang="ru-RU" sz="1600" b="1" dirty="0" smtClean="0"/>
              <a:t>189/1513</a:t>
            </a:r>
            <a:endParaRPr lang="ru-RU" sz="1600" b="1" dirty="0"/>
          </a:p>
          <a:p>
            <a:pPr marL="45720" indent="0" algn="just">
              <a:buNone/>
            </a:pPr>
            <a:r>
              <a:rPr lang="ru-RU" sz="1600" dirty="0"/>
              <a:t>Об утверждении Порядка проведения государственной итоговой аттестации по образовательным программам основного общего </a:t>
            </a:r>
            <a:r>
              <a:rPr lang="ru-RU" sz="1600" dirty="0" smtClean="0"/>
              <a:t>образования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5214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245424" cy="4857720"/>
          </a:xfrm>
        </p:spPr>
        <p:txBody>
          <a:bodyPr>
            <a:normAutofit lnSpcReduction="10000"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Согласно п.6 статьи 59 Федеральный Закон «Об образовании в РФ» от 29.12.2012 № 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273-ФЗ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«К государственной итоговой аттестации допускается обучающийся, </a:t>
            </a:r>
            <a:r>
              <a:rPr lang="ru-R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имеющий академической задолженности и в полном объеме выполнивший учебный план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или индивидуальный учебный план, если иное не установлено порядком проведения государственной итоговой аттестации по соответствующим образовательным программам.»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1857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8496944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78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518334"/>
              </p:ext>
            </p:extLst>
          </p:nvPr>
        </p:nvGraphicFramePr>
        <p:xfrm>
          <a:off x="251520" y="1397000"/>
          <a:ext cx="8712970" cy="493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1512168"/>
                <a:gridCol w="1368152"/>
                <a:gridCol w="1656184"/>
                <a:gridCol w="15841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Предметы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«2»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«3»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«4»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«5»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0-14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r>
                        <a:rPr lang="ru-RU" dirty="0" smtClean="0"/>
                        <a:t>-24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25-33 </a:t>
                      </a:r>
                      <a:r>
                        <a:rPr lang="ru-RU" sz="1600" dirty="0" smtClean="0"/>
                        <a:t>(за грамотность не менее 4 б.)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34-39</a:t>
                      </a:r>
                      <a:r>
                        <a:rPr lang="ru-RU" sz="1600" dirty="0" smtClean="0"/>
                        <a:t>(за грамотность не менее 6 б.)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0-6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ru-RU" dirty="0" smtClean="0"/>
                        <a:t>-14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15-21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22-32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0-9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ru-RU" dirty="0" smtClean="0"/>
                        <a:t>-19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20-30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31-40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0-7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ru-RU" dirty="0" smtClean="0"/>
                        <a:t>-17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18-26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27-34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0-11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r>
                        <a:rPr lang="ru-RU" dirty="0" smtClean="0"/>
                        <a:t>-25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26-36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37-46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0-7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ru-RU" dirty="0" smtClean="0"/>
                        <a:t>-19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20-26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27-32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Обществознание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0-10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r>
                        <a:rPr lang="ru-RU" dirty="0" smtClean="0"/>
                        <a:t>-24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25-33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34-39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0-9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ru-RU" dirty="0" smtClean="0"/>
                        <a:t>-23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24-34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35-44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0-9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ru-RU" dirty="0" smtClean="0"/>
                        <a:t>-19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20-26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27-33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Информатика и ИКТ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0-4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ru-RU" dirty="0" smtClean="0"/>
                        <a:t>-11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12-17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18-22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Английский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0-28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29</a:t>
                      </a:r>
                      <a:r>
                        <a:rPr lang="ru-RU" dirty="0" smtClean="0"/>
                        <a:t>-45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46-58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59-70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63688" y="764704"/>
            <a:ext cx="58432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00FF"/>
                </a:solidFill>
              </a:rPr>
              <a:t>М</a:t>
            </a:r>
            <a:r>
              <a:rPr lang="ru-RU" sz="2800" dirty="0" smtClean="0">
                <a:solidFill>
                  <a:srgbClr val="0000FF"/>
                </a:solidFill>
              </a:rPr>
              <a:t>инимальное количество </a:t>
            </a:r>
            <a:r>
              <a:rPr lang="ru-RU" sz="2800" dirty="0">
                <a:solidFill>
                  <a:srgbClr val="0000FF"/>
                </a:solidFill>
              </a:rPr>
              <a:t>баллов </a:t>
            </a:r>
          </a:p>
        </p:txBody>
      </p:sp>
    </p:spTree>
    <p:extLst>
      <p:ext uri="{BB962C8B-B14F-4D97-AF65-F5344CB8AC3E}">
        <p14:creationId xmlns:p14="http://schemas.microsoft.com/office/powerpoint/2010/main" val="115551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136904" cy="347472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dirty="0">
                <a:solidFill>
                  <a:srgbClr val="0000FF"/>
                </a:solidFill>
              </a:rPr>
              <a:t>ПЕРЕЧЕНЬ СРЕДСТВ ОБУЧЕНИЯ И ВОСПИТАНИЯ, РАЗРЕШЕННЫХ ДЛЯ ИСПОЛЬЗОВАНИЯ ПРИ ПРОВЕДЕНИИ ОГЭ</a:t>
            </a:r>
            <a:r>
              <a:rPr lang="ru-RU" dirty="0"/>
              <a:t> </a:t>
            </a: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25183"/>
              </p:ext>
            </p:extLst>
          </p:nvPr>
        </p:nvGraphicFramePr>
        <p:xfrm>
          <a:off x="251520" y="1556792"/>
          <a:ext cx="8640960" cy="4104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792088">
                <a:tc>
                  <a:txBody>
                    <a:bodyPr/>
                    <a:lstStyle/>
                    <a:p>
                      <a:r>
                        <a:rPr lang="ru-RU" dirty="0" smtClean="0"/>
                        <a:t>Учебный предмет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" indent="0">
                        <a:buNone/>
                      </a:pPr>
                      <a:r>
                        <a:rPr lang="ru-RU" dirty="0" smtClean="0"/>
                        <a:t>Разрешенные средства обучения и воспитания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орфографический словарь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линейка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непрограммируемый калькулятор*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непрограммируемый калькулятор*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непрограммируемый калькулятор* линейка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География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линейка непрограммируемый калькулятор* географические атласы для 7, 8 и 9 классов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4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332656"/>
            <a:ext cx="6400800" cy="89728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dirty="0">
                <a:solidFill>
                  <a:srgbClr val="0000FF"/>
                </a:solidFill>
              </a:rPr>
              <a:t>ПРОДОЛЖИТЕЛЬНОСТЬ ПРОВЕДЕНИЯ ОГЭ ПО РАЗЛИЧНЫМ УЧЕБНЫМ </a:t>
            </a:r>
            <a:r>
              <a:rPr lang="ru-RU" dirty="0" smtClean="0">
                <a:solidFill>
                  <a:srgbClr val="0000FF"/>
                </a:solidFill>
              </a:rPr>
              <a:t>ПРЕДМЕТАМ</a:t>
            </a:r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794573"/>
              </p:ext>
            </p:extLst>
          </p:nvPr>
        </p:nvGraphicFramePr>
        <p:xfrm>
          <a:off x="35496" y="1080080"/>
          <a:ext cx="9108503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4137"/>
                <a:gridCol w="3763844"/>
                <a:gridCol w="2860522"/>
              </a:tblGrid>
              <a:tr h="492055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Продолжительность выполнения экзаменационной работы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Продолжительность выполнения экзаменационной работы участниками ОГЭ с ОВЗ, детьми-инвалидами и инвалидами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учебного предмета </a:t>
                      </a:r>
                      <a:endParaRPr lang="ru-RU" dirty="0"/>
                    </a:p>
                  </a:txBody>
                  <a:tcPr/>
                </a:tc>
              </a:tr>
              <a:tr h="49205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15 минут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45 минут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Иностранные языки (раздел «Говорение») </a:t>
                      </a:r>
                      <a:endParaRPr lang="ru-RU" sz="1600" dirty="0"/>
                    </a:p>
                  </a:txBody>
                  <a:tcPr/>
                </a:tc>
              </a:tr>
              <a:tr h="492055">
                <a:tc>
                  <a:txBody>
                    <a:bodyPr/>
                    <a:lstStyle/>
                    <a:p>
                      <a:r>
                        <a:rPr lang="ru-RU" sz="1600" smtClean="0"/>
                        <a:t>2 часа (120 минут)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 часа 30 минут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smtClean="0"/>
                        <a:t>География </a:t>
                      </a:r>
                      <a:endParaRPr lang="ru-RU" sz="1600" dirty="0" smtClean="0"/>
                    </a:p>
                    <a:p>
                      <a:r>
                        <a:rPr lang="ru-RU" sz="1600" smtClean="0"/>
                        <a:t>Химия </a:t>
                      </a:r>
                      <a:endParaRPr lang="ru-RU" sz="1600" dirty="0" smtClean="0"/>
                    </a:p>
                    <a:p>
                      <a:r>
                        <a:rPr lang="ru-RU" sz="1600" smtClean="0"/>
                        <a:t>Иностранные языки (кроме раздела «Говорение») </a:t>
                      </a:r>
                      <a:endParaRPr lang="ru-RU" sz="1600" dirty="0"/>
                    </a:p>
                  </a:txBody>
                  <a:tcPr/>
                </a:tc>
              </a:tr>
              <a:tr h="49205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 часа 30 минут (150 минут)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 часов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Информатика и ИКТ</a:t>
                      </a:r>
                      <a:endParaRPr lang="ru-RU" sz="1600" dirty="0"/>
                    </a:p>
                  </a:txBody>
                  <a:tcPr/>
                </a:tc>
              </a:tr>
              <a:tr h="49205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 часа (180 минут)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 часа 30 минут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Физика</a:t>
                      </a:r>
                    </a:p>
                    <a:p>
                      <a:r>
                        <a:rPr lang="ru-RU" sz="1600" dirty="0" smtClean="0"/>
                        <a:t> Биология </a:t>
                      </a:r>
                    </a:p>
                    <a:p>
                      <a:r>
                        <a:rPr lang="ru-RU" sz="1600" dirty="0" smtClean="0"/>
                        <a:t>История </a:t>
                      </a:r>
                    </a:p>
                    <a:p>
                      <a:r>
                        <a:rPr lang="ru-RU" sz="1600" dirty="0" smtClean="0"/>
                        <a:t>Обществознание </a:t>
                      </a:r>
                      <a:endParaRPr lang="ru-RU" sz="1600" dirty="0"/>
                    </a:p>
                  </a:txBody>
                  <a:tcPr/>
                </a:tc>
              </a:tr>
              <a:tr h="49205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 часа 55 минут (235 минут)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 часов 25 минут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Русский язык Математика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Литература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603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1673</TotalTime>
  <Words>2548</Words>
  <Application>Microsoft Office PowerPoint</Application>
  <PresentationFormat>Экран (4:3)</PresentationFormat>
  <Paragraphs>650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3" baseType="lpstr">
      <vt:lpstr>Arial</vt:lpstr>
      <vt:lpstr>Calibri</vt:lpstr>
      <vt:lpstr>Georgia</vt:lpstr>
      <vt:lpstr>PT Sans</vt:lpstr>
      <vt:lpstr>Times New Roman</vt:lpstr>
      <vt:lpstr>Trebuchet MS</vt:lpstr>
      <vt:lpstr>Wingdings</vt:lpstr>
      <vt:lpstr>Воздушный поток</vt:lpstr>
      <vt:lpstr>Презентация PowerPoint</vt:lpstr>
      <vt:lpstr>Основные вопросы</vt:lpstr>
      <vt:lpstr>Презентация PowerPoint</vt:lpstr>
      <vt:lpstr>Нормативные документы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Назначение на экзамены</vt:lpstr>
      <vt:lpstr>Пробный экзамен по математике 21.03.19 </vt:lpstr>
      <vt:lpstr>Пробный экзамен по математике 21.03.19 </vt:lpstr>
      <vt:lpstr>Пробный экзамен по русскому языку 06 - 13.04.19 </vt:lpstr>
      <vt:lpstr>Пробный экзамен по географии 04.03.2019</vt:lpstr>
      <vt:lpstr>Пробный экзамен по обществознанию 01.03.2019</vt:lpstr>
      <vt:lpstr>Пробный экзамен по информатике и ИКТ 14.03.2019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Барладян</dc:creator>
  <cp:lastModifiedBy>Татьяна Лопатченкова</cp:lastModifiedBy>
  <cp:revision>118</cp:revision>
  <cp:lastPrinted>2019-04-17T11:16:02Z</cp:lastPrinted>
  <dcterms:created xsi:type="dcterms:W3CDTF">2014-04-07T06:52:32Z</dcterms:created>
  <dcterms:modified xsi:type="dcterms:W3CDTF">2019-04-19T05:37:05Z</dcterms:modified>
</cp:coreProperties>
</file>