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63" r:id="rId2"/>
    <p:sldId id="344" r:id="rId3"/>
    <p:sldId id="345" r:id="rId4"/>
    <p:sldId id="346" r:id="rId5"/>
    <p:sldId id="333" r:id="rId6"/>
    <p:sldId id="342" r:id="rId7"/>
    <p:sldId id="341" r:id="rId8"/>
    <p:sldId id="347" r:id="rId9"/>
    <p:sldId id="343" r:id="rId10"/>
    <p:sldId id="348" r:id="rId11"/>
    <p:sldId id="349" r:id="rId12"/>
    <p:sldId id="292" r:id="rId13"/>
    <p:sldId id="35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86766" autoAdjust="0"/>
  </p:normalViewPr>
  <p:slideViewPr>
    <p:cSldViewPr>
      <p:cViewPr varScale="1">
        <p:scale>
          <a:sx n="101" d="100"/>
          <a:sy n="101" d="100"/>
        </p:scale>
        <p:origin x="23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Sheet1!$B$7:$B$21</c:f>
              <c:strCache>
                <c:ptCount val="15"/>
                <c:pt idx="0">
                  <c:v> Английский язык</c:v>
                </c:pt>
                <c:pt idx="1">
                  <c:v> Биология </c:v>
                </c:pt>
                <c:pt idx="2">
                  <c:v>География</c:v>
                </c:pt>
                <c:pt idx="3">
                  <c:v> Информатика и ИКТ </c:v>
                </c:pt>
                <c:pt idx="4">
                  <c:v> История </c:v>
                </c:pt>
                <c:pt idx="5">
                  <c:v>Литература</c:v>
                </c:pt>
                <c:pt idx="6">
                  <c:v> Математика (ГВЭ)</c:v>
                </c:pt>
                <c:pt idx="7">
                  <c:v> Математика базовая</c:v>
                </c:pt>
                <c:pt idx="8">
                  <c:v> Математика профильная</c:v>
                </c:pt>
                <c:pt idx="9">
                  <c:v>Обществознание</c:v>
                </c:pt>
                <c:pt idx="10">
                  <c:v>Русский язык </c:v>
                </c:pt>
                <c:pt idx="11">
                  <c:v>Русский язык (ГВЭ) </c:v>
                </c:pt>
                <c:pt idx="12">
                  <c:v>Физика</c:v>
                </c:pt>
                <c:pt idx="13">
                  <c:v>Химия </c:v>
                </c:pt>
                <c:pt idx="14">
                  <c:v>Всего обучающихся</c:v>
                </c:pt>
              </c:strCache>
            </c:strRef>
          </c:cat>
          <c:val>
            <c:numRef>
              <c:f>Sheet1!$C$7:$C$21</c:f>
              <c:numCache>
                <c:formatCode>General</c:formatCode>
                <c:ptCount val="15"/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Sheet1!$B$7:$B$21</c:f>
              <c:strCache>
                <c:ptCount val="15"/>
                <c:pt idx="0">
                  <c:v> Английский язык</c:v>
                </c:pt>
                <c:pt idx="1">
                  <c:v> Биология </c:v>
                </c:pt>
                <c:pt idx="2">
                  <c:v>География</c:v>
                </c:pt>
                <c:pt idx="3">
                  <c:v> Информатика и ИКТ </c:v>
                </c:pt>
                <c:pt idx="4">
                  <c:v> История </c:v>
                </c:pt>
                <c:pt idx="5">
                  <c:v>Литература</c:v>
                </c:pt>
                <c:pt idx="6">
                  <c:v> Математика (ГВЭ)</c:v>
                </c:pt>
                <c:pt idx="7">
                  <c:v> Математика базовая</c:v>
                </c:pt>
                <c:pt idx="8">
                  <c:v> Математика профильная</c:v>
                </c:pt>
                <c:pt idx="9">
                  <c:v>Обществознание</c:v>
                </c:pt>
                <c:pt idx="10">
                  <c:v>Русский язык </c:v>
                </c:pt>
                <c:pt idx="11">
                  <c:v>Русский язык (ГВЭ) </c:v>
                </c:pt>
                <c:pt idx="12">
                  <c:v>Физика</c:v>
                </c:pt>
                <c:pt idx="13">
                  <c:v>Химия </c:v>
                </c:pt>
                <c:pt idx="14">
                  <c:v>Всего обучающихся</c:v>
                </c:pt>
              </c:strCache>
            </c:strRef>
          </c:cat>
          <c:val>
            <c:numRef>
              <c:f>Sheet1!$D$7:$D$21</c:f>
              <c:numCache>
                <c:formatCode>General</c:formatCode>
                <c:ptCount val="15"/>
                <c:pt idx="0">
                  <c:v>9</c:v>
                </c:pt>
                <c:pt idx="1">
                  <c:v>16</c:v>
                </c:pt>
                <c:pt idx="2">
                  <c:v>10</c:v>
                </c:pt>
                <c:pt idx="3">
                  <c:v>16</c:v>
                </c:pt>
                <c:pt idx="4">
                  <c:v>8</c:v>
                </c:pt>
                <c:pt idx="5">
                  <c:v>13</c:v>
                </c:pt>
                <c:pt idx="6">
                  <c:v>3</c:v>
                </c:pt>
                <c:pt idx="7">
                  <c:v>36</c:v>
                </c:pt>
                <c:pt idx="8">
                  <c:v>59</c:v>
                </c:pt>
                <c:pt idx="9">
                  <c:v>28</c:v>
                </c:pt>
                <c:pt idx="10">
                  <c:v>95</c:v>
                </c:pt>
                <c:pt idx="11">
                  <c:v>3</c:v>
                </c:pt>
                <c:pt idx="12">
                  <c:v>31</c:v>
                </c:pt>
                <c:pt idx="13">
                  <c:v>7</c:v>
                </c:pt>
                <c:pt idx="14">
                  <c:v>98</c:v>
                </c:pt>
              </c:numCache>
            </c:numRef>
          </c:val>
        </c:ser>
        <c:ser>
          <c:idx val="2"/>
          <c:order val="2"/>
          <c:tx>
            <c:strRef>
              <c:f>Sheet1!$E$6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Sheet1!$B$7:$B$21</c:f>
              <c:strCache>
                <c:ptCount val="15"/>
                <c:pt idx="0">
                  <c:v> Английский язык</c:v>
                </c:pt>
                <c:pt idx="1">
                  <c:v> Биология </c:v>
                </c:pt>
                <c:pt idx="2">
                  <c:v>География</c:v>
                </c:pt>
                <c:pt idx="3">
                  <c:v> Информатика и ИКТ </c:v>
                </c:pt>
                <c:pt idx="4">
                  <c:v> История </c:v>
                </c:pt>
                <c:pt idx="5">
                  <c:v>Литература</c:v>
                </c:pt>
                <c:pt idx="6">
                  <c:v> Математика (ГВЭ)</c:v>
                </c:pt>
                <c:pt idx="7">
                  <c:v> Математика базовая</c:v>
                </c:pt>
                <c:pt idx="8">
                  <c:v> Математика профильная</c:v>
                </c:pt>
                <c:pt idx="9">
                  <c:v>Обществознание</c:v>
                </c:pt>
                <c:pt idx="10">
                  <c:v>Русский язык </c:v>
                </c:pt>
                <c:pt idx="11">
                  <c:v>Русский язык (ГВЭ) </c:v>
                </c:pt>
                <c:pt idx="12">
                  <c:v>Физика</c:v>
                </c:pt>
                <c:pt idx="13">
                  <c:v>Химия </c:v>
                </c:pt>
                <c:pt idx="14">
                  <c:v>Всего обучающихся</c:v>
                </c:pt>
              </c:strCache>
            </c:strRef>
          </c:cat>
          <c:val>
            <c:numRef>
              <c:f>Sheet1!$E$7:$E$21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3</c:v>
                </c:pt>
                <c:pt idx="8">
                  <c:v>30</c:v>
                </c:pt>
                <c:pt idx="9">
                  <c:v>5</c:v>
                </c:pt>
                <c:pt idx="10">
                  <c:v>33</c:v>
                </c:pt>
                <c:pt idx="11">
                  <c:v>0</c:v>
                </c:pt>
                <c:pt idx="12">
                  <c:v>21</c:v>
                </c:pt>
                <c:pt idx="13">
                  <c:v>1</c:v>
                </c:pt>
                <c:pt idx="14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Sheet1!$F$6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Sheet1!$B$7:$B$21</c:f>
              <c:strCache>
                <c:ptCount val="15"/>
                <c:pt idx="0">
                  <c:v> Английский язык</c:v>
                </c:pt>
                <c:pt idx="1">
                  <c:v> Биология </c:v>
                </c:pt>
                <c:pt idx="2">
                  <c:v>География</c:v>
                </c:pt>
                <c:pt idx="3">
                  <c:v> Информатика и ИКТ </c:v>
                </c:pt>
                <c:pt idx="4">
                  <c:v> История </c:v>
                </c:pt>
                <c:pt idx="5">
                  <c:v>Литература</c:v>
                </c:pt>
                <c:pt idx="6">
                  <c:v> Математика (ГВЭ)</c:v>
                </c:pt>
                <c:pt idx="7">
                  <c:v> Математика базовая</c:v>
                </c:pt>
                <c:pt idx="8">
                  <c:v> Математика профильная</c:v>
                </c:pt>
                <c:pt idx="9">
                  <c:v>Обществознание</c:v>
                </c:pt>
                <c:pt idx="10">
                  <c:v>Русский язык </c:v>
                </c:pt>
                <c:pt idx="11">
                  <c:v>Русский язык (ГВЭ) </c:v>
                </c:pt>
                <c:pt idx="12">
                  <c:v>Физика</c:v>
                </c:pt>
                <c:pt idx="13">
                  <c:v>Химия </c:v>
                </c:pt>
                <c:pt idx="14">
                  <c:v>Всего обучающихся</c:v>
                </c:pt>
              </c:strCache>
            </c:strRef>
          </c:cat>
          <c:val>
            <c:numRef>
              <c:f>Sheet1!$F$7:$F$21</c:f>
              <c:numCache>
                <c:formatCode>General</c:formatCode>
                <c:ptCount val="15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0</c:v>
                </c:pt>
                <c:pt idx="4">
                  <c:v>5</c:v>
                </c:pt>
                <c:pt idx="5">
                  <c:v>6</c:v>
                </c:pt>
                <c:pt idx="6">
                  <c:v>1</c:v>
                </c:pt>
                <c:pt idx="7">
                  <c:v>19</c:v>
                </c:pt>
                <c:pt idx="8">
                  <c:v>12</c:v>
                </c:pt>
                <c:pt idx="9">
                  <c:v>18</c:v>
                </c:pt>
                <c:pt idx="10">
                  <c:v>31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32</c:v>
                </c:pt>
              </c:numCache>
            </c:numRef>
          </c:val>
        </c:ser>
        <c:ser>
          <c:idx val="4"/>
          <c:order val="4"/>
          <c:tx>
            <c:strRef>
              <c:f>Sheet1!$G$6</c:f>
              <c:strCache>
                <c:ptCount val="1"/>
                <c:pt idx="0">
                  <c:v>11в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Sheet1!$B$7:$B$21</c:f>
              <c:strCache>
                <c:ptCount val="15"/>
                <c:pt idx="0">
                  <c:v> Английский язык</c:v>
                </c:pt>
                <c:pt idx="1">
                  <c:v> Биология </c:v>
                </c:pt>
                <c:pt idx="2">
                  <c:v>География</c:v>
                </c:pt>
                <c:pt idx="3">
                  <c:v> Информатика и ИКТ </c:v>
                </c:pt>
                <c:pt idx="4">
                  <c:v> История </c:v>
                </c:pt>
                <c:pt idx="5">
                  <c:v>Литература</c:v>
                </c:pt>
                <c:pt idx="6">
                  <c:v> Математика (ГВЭ)</c:v>
                </c:pt>
                <c:pt idx="7">
                  <c:v> Математика базовая</c:v>
                </c:pt>
                <c:pt idx="8">
                  <c:v> Математика профильная</c:v>
                </c:pt>
                <c:pt idx="9">
                  <c:v>Обществознание</c:v>
                </c:pt>
                <c:pt idx="10">
                  <c:v>Русский язык </c:v>
                </c:pt>
                <c:pt idx="11">
                  <c:v>Русский язык (ГВЭ) </c:v>
                </c:pt>
                <c:pt idx="12">
                  <c:v>Физика</c:v>
                </c:pt>
                <c:pt idx="13">
                  <c:v>Химия </c:v>
                </c:pt>
                <c:pt idx="14">
                  <c:v>Всего обучающихся</c:v>
                </c:pt>
              </c:strCache>
            </c:strRef>
          </c:cat>
          <c:val>
            <c:numRef>
              <c:f>Sheet1!$G$7:$G$21</c:f>
              <c:numCache>
                <c:formatCode>General</c:formatCode>
                <c:ptCount val="15"/>
                <c:pt idx="0">
                  <c:v>0</c:v>
                </c:pt>
                <c:pt idx="1">
                  <c:v>11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14</c:v>
                </c:pt>
                <c:pt idx="8">
                  <c:v>17</c:v>
                </c:pt>
                <c:pt idx="9">
                  <c:v>5</c:v>
                </c:pt>
                <c:pt idx="10">
                  <c:v>31</c:v>
                </c:pt>
                <c:pt idx="11">
                  <c:v>2</c:v>
                </c:pt>
                <c:pt idx="12">
                  <c:v>10</c:v>
                </c:pt>
                <c:pt idx="13">
                  <c:v>6</c:v>
                </c:pt>
                <c:pt idx="1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208464"/>
        <c:axId val="1748195952"/>
      </c:barChart>
      <c:catAx>
        <c:axId val="17482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8195952"/>
        <c:crosses val="autoZero"/>
        <c:auto val="1"/>
        <c:lblAlgn val="ctr"/>
        <c:lblOffset val="100"/>
        <c:noMultiLvlLbl val="0"/>
      </c:catAx>
      <c:valAx>
        <c:axId val="174819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820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FF0000"/>
                </a:solidFill>
              </a:rPr>
              <a:t>Математика профильного уровня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22</c:v>
                </c:pt>
                <c:pt idx="3">
                  <c:v>0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4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3142288"/>
        <c:axId val="1813132496"/>
        <c:axId val="0"/>
      </c:bar3DChart>
      <c:catAx>
        <c:axId val="181314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132496"/>
        <c:crosses val="autoZero"/>
        <c:auto val="1"/>
        <c:lblAlgn val="ctr"/>
        <c:lblOffset val="100"/>
        <c:noMultiLvlLbl val="0"/>
      </c:catAx>
      <c:valAx>
        <c:axId val="181313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14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33CC"/>
                </a:solidFill>
              </a:rPr>
              <a:t>Математика базового уровня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Лист1!$A$11:$A$15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Лист1!$B$11:$B$15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Лист1!$C$10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Лист1!$A$11:$A$15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Лист1!$C$11:$C$15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8</c:v>
                </c:pt>
                <c:pt idx="3">
                  <c:v>0</c:v>
                </c:pt>
                <c:pt idx="4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Лист1!$D$10</c:f>
              <c:strCache>
                <c:ptCount val="1"/>
                <c:pt idx="0">
                  <c:v>11в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Лист1!$A$11:$A$15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всего</c:v>
                </c:pt>
              </c:strCache>
            </c:strRef>
          </c:cat>
          <c:val>
            <c:numRef>
              <c:f>Лист1!$D$11:$D$15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0059216"/>
        <c:axId val="1970057584"/>
        <c:axId val="0"/>
      </c:bar3DChart>
      <c:catAx>
        <c:axId val="197005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057584"/>
        <c:crosses val="autoZero"/>
        <c:auto val="1"/>
        <c:lblAlgn val="ctr"/>
        <c:lblOffset val="100"/>
        <c:noMultiLvlLbl val="0"/>
      </c:catAx>
      <c:valAx>
        <c:axId val="197005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05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EF3D-8A46-44D9-BA6F-18224C784380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A05DA-160C-4C60-841F-3E8FB276E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8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7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0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0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2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7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7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1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C552-7F7B-4349-AFB3-0ACE19559E36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EF4C-4E3A-46F8-B8E1-6B0A62C3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2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2204864"/>
            <a:ext cx="7344816" cy="35578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</a:t>
            </a:r>
          </a:p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для 11-х классов</a:t>
            </a:r>
          </a:p>
          <a:p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16.03.2019</a:t>
            </a:r>
          </a:p>
          <a:p>
            <a:endParaRPr lang="ru-RU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03548" y="4581128"/>
            <a:ext cx="8100900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8002" y="60558"/>
            <a:ext cx="9144000" cy="1122363"/>
            <a:chOff x="14868" y="31330"/>
            <a:chExt cx="9144000" cy="112236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8" y="31330"/>
              <a:ext cx="9144000" cy="1122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5" y="31330"/>
              <a:ext cx="6572250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4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37581"/>
              </p:ext>
            </p:extLst>
          </p:nvPr>
        </p:nvGraphicFramePr>
        <p:xfrm>
          <a:off x="611560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581647"/>
              </p:ext>
            </p:extLst>
          </p:nvPr>
        </p:nvGraphicFramePr>
        <p:xfrm>
          <a:off x="4283968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84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2825"/>
              </p:ext>
            </p:extLst>
          </p:nvPr>
        </p:nvGraphicFramePr>
        <p:xfrm>
          <a:off x="526390" y="2564904"/>
          <a:ext cx="8420958" cy="14630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60440"/>
                <a:gridCol w="4460518"/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весенние каникулы 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23.03.2019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31.04.2019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 дней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ВПР физика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11 «А»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ВПР география 11 «Б»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09.04.2019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11.04.2019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8437" y="503154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Дата окончания учебного года – </a:t>
            </a:r>
            <a:r>
              <a:rPr lang="ru-RU" sz="2800" b="1" i="1" dirty="0">
                <a:solidFill>
                  <a:srgbClr val="C00000"/>
                </a:solidFill>
              </a:rPr>
              <a:t>25 мая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Вручение аттестатов в 11-х классах  25 июня</a:t>
            </a:r>
          </a:p>
          <a:p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7062" y="4509120"/>
            <a:ext cx="644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Последний звонок в 11 классах – </a:t>
            </a:r>
            <a:r>
              <a:rPr lang="ru-RU" sz="2800" b="1" i="1" dirty="0" smtClean="0">
                <a:solidFill>
                  <a:srgbClr val="FF0000"/>
                </a:solidFill>
              </a:rPr>
              <a:t>23 мая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738264"/>
            <a:ext cx="81369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kumimoji="0" lang="ru-RU" altLang="ru-RU" sz="4400" b="0" i="1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Администрация\Заместитель директора по ВР Исаев Г.Е\ФОто все\фасад старшей шко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2" name="TextBox 1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196752"/>
            <a:ext cx="8712968" cy="51845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нормативных документах ГИА - 11</a:t>
            </a: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</a:t>
            </a: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а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ттестатов </a:t>
            </a: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среднем общем образовании с 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отличием.</a:t>
            </a:r>
          </a:p>
          <a:p>
            <a:pPr algn="l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 и распределение ППЭ ГИА 11 классов.</a:t>
            </a:r>
          </a:p>
          <a:p>
            <a:pPr algn="l"/>
            <a:endParaRPr lang="ru-RU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Выбор экзаменов в соответствии с профильностью классов.</a:t>
            </a:r>
          </a:p>
          <a:p>
            <a:pPr algn="just"/>
            <a:endParaRPr lang="ru-RU" sz="1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Порядок проведения э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кзаменов </a:t>
            </a:r>
            <a:r>
              <a:rPr lang="ru-RU" sz="1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ГИА-11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предэкзаменационной работы по математике в 11-х классах и пробники по другим предметам</a:t>
            </a:r>
            <a:r>
              <a:rPr lang="ru-RU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  <a:p>
            <a:pPr algn="just"/>
            <a:endParaRPr lang="ru-RU" sz="1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Последний звонок и вручение аттестатов.</a:t>
            </a:r>
            <a:endParaRPr lang="ru-RU" sz="1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Марфин Олег Васильевич, директор;</a:t>
            </a:r>
          </a:p>
          <a:p>
            <a:pPr algn="just"/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Лопатченкова Татьяна </a:t>
            </a:r>
            <a:r>
              <a:rPr lang="ru-RU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иколаевна, </a:t>
            </a:r>
            <a:r>
              <a:rPr lang="ru-RU" sz="1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УР;</a:t>
            </a:r>
          </a:p>
          <a:p>
            <a:pPr algn="just"/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Учителя-предметники и классные руководители: </a:t>
            </a:r>
            <a:r>
              <a:rPr lang="ru-RU" sz="1800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Мяндина</a:t>
            </a:r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Е.А., Маклак </a:t>
            </a:r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Т.Ю., </a:t>
            </a:r>
            <a:r>
              <a:rPr lang="ru-RU" sz="1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Матвеева Е.В. </a:t>
            </a:r>
            <a:endParaRPr lang="ru-RU" sz="18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27584" y="134076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от 07.11.2018 г. №</a:t>
            </a:r>
            <a:r>
              <a:rPr lang="ru-RU" dirty="0" smtClean="0"/>
              <a:t>190/1512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Об </a:t>
            </a:r>
            <a:r>
              <a:rPr lang="ru-RU" dirty="0">
                <a:solidFill>
                  <a:srgbClr val="0033CC"/>
                </a:solidFill>
              </a:rPr>
              <a:t>утверждении Порядка проведения государственной итоговой аттестации по образовательным программам среднего общего образования</a:t>
            </a:r>
          </a:p>
          <a:p>
            <a:pPr algn="just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47487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Приказ Министерства просвещения Российской Федерации от 10.01.2019 г. №</a:t>
            </a:r>
            <a:r>
              <a:rPr lang="ru-RU" dirty="0" smtClean="0"/>
              <a:t>8/17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Об </a:t>
            </a:r>
            <a:r>
              <a:rPr lang="ru-RU" dirty="0">
                <a:solidFill>
                  <a:srgbClr val="0033CC"/>
                </a:solidFill>
              </a:rPr>
              <a:t>утверждении единого расписания и продолжительности проведения ГВЭ по каждому учебному предмету, требований к использованию средств обучения и воспитания при его проведении в 2019 </a:t>
            </a:r>
            <a:r>
              <a:rPr lang="ru-RU" dirty="0" smtClean="0">
                <a:solidFill>
                  <a:srgbClr val="0033CC"/>
                </a:solidFill>
              </a:rPr>
              <a:t>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238" y="5192032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Приказ Министерства просвещения Российской Федерации от 10.01.2019 г. №</a:t>
            </a:r>
            <a:r>
              <a:rPr lang="ru-RU" dirty="0" smtClean="0"/>
              <a:t>9/18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Об </a:t>
            </a:r>
            <a:r>
              <a:rPr lang="ru-RU" dirty="0">
                <a:solidFill>
                  <a:srgbClr val="0033CC"/>
                </a:solidFill>
              </a:rPr>
              <a:t>утверждении единого расписания и продолжительности проведения ЕГЭ по каждому учебному предмету, требований к использованию средств обучения и воспитания при его проведении в 2019 </a:t>
            </a:r>
            <a:r>
              <a:rPr lang="ru-RU" dirty="0" smtClean="0">
                <a:solidFill>
                  <a:srgbClr val="0033CC"/>
                </a:solidFill>
              </a:rPr>
              <a:t>году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537609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Приказ Министерства просвещения РФ от 17 декабря 2018 г. №315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33CC"/>
                </a:solidFill>
                <a:latin typeface="Arial" panose="020B0604020202020204" pitchFamily="34" charset="0"/>
              </a:rPr>
              <a:t>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образования и науки Российской Федерации от 14 февраля 2014 г. N 115</a:t>
            </a:r>
            <a:endParaRPr lang="ru-RU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9512" y="123100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имеющим итоговые отметки "отлично" по всем учебным предметам учебного плана, </a:t>
            </a:r>
            <a:r>
              <a:rPr lang="ru-RU" sz="2000" dirty="0" smtClean="0"/>
              <a:t>на </a:t>
            </a:r>
            <a:r>
              <a:rPr lang="ru-RU" sz="2000" dirty="0"/>
              <a:t>уровне среднего общего образования, успешно прошедшим государственную итоговую аттестацию (без учета результатов, полученных при прохождении повторной государственной итоговой аттестации) и набравшим:</a:t>
            </a:r>
          </a:p>
          <a:p>
            <a:endParaRPr lang="ru-RU" sz="2000" dirty="0"/>
          </a:p>
          <a:p>
            <a:r>
              <a:rPr lang="ru-RU" sz="2000" dirty="0"/>
              <a:t>не менее </a:t>
            </a:r>
            <a:r>
              <a:rPr lang="ru-RU" sz="2000" b="1" u="sng" dirty="0"/>
              <a:t>70 баллов </a:t>
            </a:r>
            <a:r>
              <a:rPr lang="ru-RU" sz="2000" dirty="0"/>
              <a:t>на ЕГЭ соответственно по </a:t>
            </a:r>
            <a:r>
              <a:rPr lang="ru-RU" sz="2000" b="1" dirty="0">
                <a:solidFill>
                  <a:srgbClr val="0033CC"/>
                </a:solidFill>
              </a:rPr>
              <a:t>русскому языку </a:t>
            </a:r>
            <a:r>
              <a:rPr lang="ru-RU" sz="2000" dirty="0"/>
              <a:t>и </a:t>
            </a:r>
            <a:r>
              <a:rPr lang="ru-RU" sz="2000" dirty="0">
                <a:solidFill>
                  <a:srgbClr val="0033CC"/>
                </a:solidFill>
              </a:rPr>
              <a:t>математике профильного уровня </a:t>
            </a:r>
            <a:r>
              <a:rPr lang="ru-RU" sz="2000" dirty="0"/>
              <a:t>или </a:t>
            </a:r>
            <a:r>
              <a:rPr lang="ru-RU" sz="2000" b="1" u="sng" dirty="0"/>
              <a:t>5 баллов </a:t>
            </a:r>
            <a:r>
              <a:rPr lang="ru-RU" sz="2000" dirty="0"/>
              <a:t>на ЕГЭ по </a:t>
            </a:r>
            <a:r>
              <a:rPr lang="ru-RU" sz="2000" dirty="0">
                <a:solidFill>
                  <a:srgbClr val="0033CC"/>
                </a:solidFill>
              </a:rPr>
              <a:t>математике базового уровня</a:t>
            </a:r>
            <a:r>
              <a:rPr lang="ru-RU" sz="2000" dirty="0"/>
              <a:t>;</a:t>
            </a:r>
          </a:p>
          <a:p>
            <a:endParaRPr lang="ru-RU" sz="2000" dirty="0"/>
          </a:p>
          <a:p>
            <a:r>
              <a:rPr lang="ru-RU" sz="2000" dirty="0"/>
              <a:t>в случае прохождения выпускником 11 (12) класса государственной итоговой аттестации в форме ГВЭ - 5 баллов по обязательным учебным предметам;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6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29943" y="1160457"/>
            <a:ext cx="52497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ППЭ ГИА 11 классы. Основной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861048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ППЭ ГИА 11 классы. Резервные дни основного этапа</a:t>
            </a:r>
            <a:endParaRPr lang="ru-RU" sz="14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91922"/>
              </p:ext>
            </p:extLst>
          </p:nvPr>
        </p:nvGraphicFramePr>
        <p:xfrm>
          <a:off x="287527" y="1772816"/>
          <a:ext cx="8568945" cy="494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0"/>
                <a:gridCol w="1224136"/>
                <a:gridCol w="1056119"/>
                <a:gridCol w="952105"/>
                <a:gridCol w="872096"/>
                <a:gridCol w="1008112"/>
                <a:gridCol w="792088"/>
                <a:gridCol w="1080120"/>
                <a:gridCol w="1008109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27.05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29.05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31.05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05.06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13.06</a:t>
                      </a:r>
                      <a:endParaRPr lang="ru-RU" sz="1400" dirty="0"/>
                    </a:p>
                  </a:txBody>
                  <a:tcPr/>
                </a:tc>
              </a:tr>
              <a:tr h="8626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</a:p>
                    <a:p>
                      <a:r>
                        <a:rPr lang="ru-RU" sz="1600" dirty="0" smtClean="0"/>
                        <a:t>Литература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база и профиль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</a:p>
                    <a:p>
                      <a:r>
                        <a:rPr lang="ru-RU" sz="1600" dirty="0" smtClean="0"/>
                        <a:t>Химия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Ин. Яз.</a:t>
                      </a:r>
                    </a:p>
                    <a:p>
                      <a:r>
                        <a:rPr lang="ru-RU" sz="1600" dirty="0" smtClean="0"/>
                        <a:t>(письмо)</a:t>
                      </a:r>
                    </a:p>
                    <a:p>
                      <a:r>
                        <a:rPr lang="ru-RU" sz="1600" dirty="0" smtClean="0"/>
                        <a:t>Физика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Ин. Яз.</a:t>
                      </a:r>
                    </a:p>
                    <a:p>
                      <a:r>
                        <a:rPr lang="ru-RU" sz="1600" dirty="0" smtClean="0"/>
                        <a:t>(устно)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Биология</a:t>
                      </a:r>
                    </a:p>
                    <a:p>
                      <a:r>
                        <a:rPr lang="ru-RU" sz="1600" dirty="0" smtClean="0"/>
                        <a:t>ИКТ</a:t>
                      </a:r>
                      <a:endParaRPr lang="ru-RU" sz="1600" dirty="0"/>
                    </a:p>
                  </a:txBody>
                  <a:tcPr/>
                </a:tc>
              </a:tr>
              <a:tr h="389586">
                <a:tc>
                  <a:txBody>
                    <a:bodyPr/>
                    <a:lstStyle/>
                    <a:p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89586">
                <a:tc>
                  <a:txBody>
                    <a:bodyPr/>
                    <a:lstStyle/>
                    <a:p>
                      <a:r>
                        <a:rPr lang="ru-RU" dirty="0" smtClean="0"/>
                        <a:t>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89586">
                <a:tc>
                  <a:txBody>
                    <a:bodyPr/>
                    <a:lstStyle/>
                    <a:p>
                      <a:r>
                        <a:rPr lang="ru-RU" dirty="0" smtClean="0"/>
                        <a:t>509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89586">
                <a:tc>
                  <a:txBody>
                    <a:bodyPr/>
                    <a:lstStyle/>
                    <a:p>
                      <a:r>
                        <a:rPr lang="ru-RU" dirty="0" smtClean="0"/>
                        <a:t>262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89586">
                <a:tc>
                  <a:txBody>
                    <a:bodyPr/>
                    <a:lstStyle/>
                    <a:p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391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87843">
                <a:tc>
                  <a:txBody>
                    <a:bodyPr/>
                    <a:lstStyle/>
                    <a:p>
                      <a:r>
                        <a:rPr lang="ru-RU" dirty="0" smtClean="0"/>
                        <a:t>247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9926">
                <a:tc>
                  <a:txBody>
                    <a:bodyPr/>
                    <a:lstStyle/>
                    <a:p>
                      <a:r>
                        <a:rPr lang="ru-RU" dirty="0" smtClean="0"/>
                        <a:t>293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132008">
                <a:tc>
                  <a:txBody>
                    <a:bodyPr/>
                    <a:lstStyle/>
                    <a:p>
                      <a:r>
                        <a:rPr lang="ru-RU" dirty="0" smtClean="0"/>
                        <a:t>375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590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2682" y="1160457"/>
            <a:ext cx="6804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Распределение ППЭ ГИА 11 классы.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Резервные дни основного этапа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43469"/>
              </p:ext>
            </p:extLst>
          </p:nvPr>
        </p:nvGraphicFramePr>
        <p:xfrm>
          <a:off x="-1" y="1700808"/>
          <a:ext cx="8860552" cy="479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/>
                <a:gridCol w="1138210"/>
                <a:gridCol w="1094038"/>
                <a:gridCol w="936104"/>
                <a:gridCol w="1152128"/>
                <a:gridCol w="950175"/>
                <a:gridCol w="706009"/>
                <a:gridCol w="1224136"/>
                <a:gridCol w="1048191"/>
              </a:tblGrid>
              <a:tr h="506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ППЭ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28.06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01.07</a:t>
                      </a:r>
                      <a:endParaRPr lang="ru-RU" sz="1400" dirty="0"/>
                    </a:p>
                  </a:txBody>
                  <a:tcPr/>
                </a:tc>
              </a:tr>
              <a:tr h="1077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География</a:t>
                      </a:r>
                    </a:p>
                    <a:p>
                      <a:r>
                        <a:rPr lang="ru-RU" sz="1400" dirty="0" smtClean="0"/>
                        <a:t>Литература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История</a:t>
                      </a:r>
                    </a:p>
                    <a:p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Химия </a:t>
                      </a:r>
                    </a:p>
                    <a:p>
                      <a:r>
                        <a:rPr lang="ru-RU" sz="1400" dirty="0" smtClean="0"/>
                        <a:t>Биология</a:t>
                      </a:r>
                    </a:p>
                    <a:p>
                      <a:r>
                        <a:rPr lang="ru-RU" sz="1400" dirty="0" smtClean="0"/>
                        <a:t>ИКТ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Математика база и профиль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Русский язык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Ин. Яз.</a:t>
                      </a:r>
                    </a:p>
                    <a:p>
                      <a:r>
                        <a:rPr lang="ru-RU" sz="1400" dirty="0" smtClean="0"/>
                        <a:t>(устно)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Обществознание</a:t>
                      </a:r>
                    </a:p>
                    <a:p>
                      <a:r>
                        <a:rPr lang="ru-RU" sz="1400" dirty="0" smtClean="0"/>
                        <a:t>Ин. Яз.</a:t>
                      </a:r>
                    </a:p>
                    <a:p>
                      <a:r>
                        <a:rPr lang="ru-RU" sz="1400" dirty="0" smtClean="0"/>
                        <a:t>(письмо)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предметы</a:t>
                      </a:r>
                      <a:endParaRPr lang="ru-RU" sz="1400" dirty="0"/>
                    </a:p>
                  </a:txBody>
                  <a:tcPr/>
                </a:tc>
              </a:tr>
              <a:tr h="626018">
                <a:tc>
                  <a:txBody>
                    <a:bodyPr/>
                    <a:lstStyle/>
                    <a:p>
                      <a:r>
                        <a:rPr lang="ru-RU" dirty="0" smtClean="0"/>
                        <a:t>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26018">
                <a:tc>
                  <a:txBody>
                    <a:bodyPr/>
                    <a:lstStyle/>
                    <a:p>
                      <a:r>
                        <a:rPr lang="ru-RU" dirty="0" smtClean="0"/>
                        <a:t>509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6018">
                <a:tc>
                  <a:txBody>
                    <a:bodyPr/>
                    <a:lstStyle/>
                    <a:p>
                      <a:r>
                        <a:rPr lang="ru-RU" dirty="0" smtClean="0"/>
                        <a:t>293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6018">
                <a:tc>
                  <a:txBody>
                    <a:bodyPr/>
                    <a:lstStyle/>
                    <a:p>
                      <a:r>
                        <a:rPr lang="ru-RU" dirty="0" smtClean="0"/>
                        <a:t>375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6018">
                <a:tc>
                  <a:txBody>
                    <a:bodyPr/>
                    <a:lstStyle/>
                    <a:p>
                      <a:r>
                        <a:rPr lang="ru-RU" dirty="0" smtClean="0"/>
                        <a:t>590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48039"/>
              </p:ext>
            </p:extLst>
          </p:nvPr>
        </p:nvGraphicFramePr>
        <p:xfrm>
          <a:off x="-108520" y="1628800"/>
          <a:ext cx="936104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9912" y="1484784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</a:rPr>
              <a:t>Выбор экзаменов</a:t>
            </a:r>
            <a:endParaRPr lang="ru-RU" b="1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68" y="1884888"/>
            <a:ext cx="87094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Математика</a:t>
            </a:r>
            <a:endParaRPr lang="ru-RU" sz="2000" b="1" u="sng" dirty="0" smtClean="0">
              <a:solidFill>
                <a:srgbClr val="0033CC"/>
              </a:solidFill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Разрешается пользоваться линейкой, не содержащей справочной информации.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Справочные материалы, которые можно использовать во время экзамена</a:t>
            </a:r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,</a:t>
            </a: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выдаются каждому участнику ЕГЭ вместе с текстом его экзаменационной работы</a:t>
            </a:r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.</a:t>
            </a:r>
          </a:p>
          <a:p>
            <a:pPr algn="just"/>
            <a:r>
              <a:rPr lang="ru-RU" b="1" u="sng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Физика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Разрешено использование непрограммируемого калькулятора и линейки для </a:t>
            </a:r>
            <a:endParaRPr lang="ru-RU" sz="1600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построения графиков.</a:t>
            </a:r>
          </a:p>
          <a:p>
            <a:pPr algn="just"/>
            <a:r>
              <a:rPr lang="ru-RU" b="1" u="sng" dirty="0" smtClean="0">
                <a:solidFill>
                  <a:srgbClr val="0033CC"/>
                </a:solidFill>
              </a:rPr>
              <a:t>Химия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Разрешено использование непрограммируемого </a:t>
            </a:r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калькулятора.</a:t>
            </a: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Периодическая система химических элементов, таблица растворимости, </a:t>
            </a:r>
          </a:p>
          <a:p>
            <a:pPr algn="just"/>
            <a:r>
              <a:rPr lang="ru-RU" sz="1600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электрохимический ряд напряжений металлов.</a:t>
            </a:r>
          </a:p>
          <a:p>
            <a:pPr algn="just"/>
            <a:r>
              <a:rPr lang="ru-RU" b="1" u="sng" dirty="0" smtClean="0">
                <a:solidFill>
                  <a:srgbClr val="0033CC"/>
                </a:solidFill>
                <a:latin typeface="Trebuchet MS" panose="020B0603020202020204" pitchFamily="34" charset="0"/>
              </a:rPr>
              <a:t>География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Trebuchet MS" panose="020B0603020202020204" pitchFamily="34" charset="0"/>
              </a:rPr>
              <a:t>Разрешено использование непрограммируемого калькулятора, линейки и транспортира.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97709" y="1276678"/>
            <a:ext cx="775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</a:rPr>
              <a:t>еречень </a:t>
            </a:r>
            <a:r>
              <a:rPr lang="ru-RU" sz="2400" b="1" dirty="0">
                <a:solidFill>
                  <a:srgbClr val="0070C0"/>
                </a:solidFill>
              </a:rPr>
              <a:t>разрешенных средств </a:t>
            </a:r>
            <a:r>
              <a:rPr lang="ru-RU" sz="2400" b="1" dirty="0" smtClean="0">
                <a:solidFill>
                  <a:srgbClr val="0070C0"/>
                </a:solidFill>
              </a:rPr>
              <a:t>обучения на экзаменах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7770"/>
            <a:ext cx="9144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187624" y="-27384"/>
            <a:ext cx="6571107" cy="300958"/>
            <a:chOff x="1187624" y="-27384"/>
            <a:chExt cx="6571107" cy="300958"/>
          </a:xfrm>
        </p:grpSpPr>
        <p:sp>
          <p:nvSpPr>
            <p:cNvPr id="5" name="TextBox 4"/>
            <p:cNvSpPr txBox="1"/>
            <p:nvPr/>
          </p:nvSpPr>
          <p:spPr>
            <a:xfrm>
              <a:off x="1187624" y="-3425"/>
              <a:ext cx="2039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ГБОУ СОШ № 291</a:t>
              </a:r>
              <a:endPara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-27384"/>
              <a:ext cx="16025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2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35896" y="1772816"/>
            <a:ext cx="256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Продолжительность ЕГЭ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13947"/>
              </p:ext>
            </p:extLst>
          </p:nvPr>
        </p:nvGraphicFramePr>
        <p:xfrm>
          <a:off x="539552" y="1397000"/>
          <a:ext cx="81369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632"/>
                <a:gridCol w="3006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экзамена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профильного уровня</a:t>
                      </a:r>
                    </a:p>
                    <a:p>
                      <a:r>
                        <a:rPr lang="ru-RU" dirty="0" smtClean="0"/>
                        <a:t>Физика</a:t>
                      </a:r>
                    </a:p>
                    <a:p>
                      <a:r>
                        <a:rPr lang="ru-RU" dirty="0" smtClean="0"/>
                        <a:t>Литература</a:t>
                      </a:r>
                    </a:p>
                    <a:p>
                      <a:r>
                        <a:rPr lang="ru-RU" dirty="0" smtClean="0"/>
                        <a:t>ИКТ</a:t>
                      </a:r>
                    </a:p>
                    <a:p>
                      <a:r>
                        <a:rPr lang="ru-RU" dirty="0" smtClean="0"/>
                        <a:t>Обществознание</a:t>
                      </a:r>
                    </a:p>
                    <a:p>
                      <a:r>
                        <a:rPr lang="ru-RU" dirty="0" smtClean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 55 минут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</a:p>
                    <a:p>
                      <a:r>
                        <a:rPr lang="ru-RU" dirty="0" smtClean="0"/>
                        <a:t>Химия</a:t>
                      </a:r>
                    </a:p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 30 минут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 базового уровня</a:t>
                      </a:r>
                    </a:p>
                    <a:p>
                      <a:r>
                        <a:rPr lang="ru-RU" dirty="0" smtClean="0"/>
                        <a:t>География</a:t>
                      </a:r>
                    </a:p>
                    <a:p>
                      <a:r>
                        <a:rPr lang="ru-RU" dirty="0" smtClean="0"/>
                        <a:t>Английский язык (письмо)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часа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Английский язык (говорение)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минут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765</Words>
  <Application>Microsoft Office PowerPoint</Application>
  <PresentationFormat>Экран (4:3)</PresentationFormat>
  <Paragraphs>242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1 2016-2017 учебный год</dc:title>
  <dc:creator>Лилия Беляева</dc:creator>
  <cp:lastModifiedBy>Татьяна Лопатченкова</cp:lastModifiedBy>
  <cp:revision>134</cp:revision>
  <dcterms:created xsi:type="dcterms:W3CDTF">2016-08-15T12:59:52Z</dcterms:created>
  <dcterms:modified xsi:type="dcterms:W3CDTF">2019-03-16T07:12:43Z</dcterms:modified>
</cp:coreProperties>
</file>